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1894" r:id="rId5"/>
    <p:sldId id="1895" r:id="rId6"/>
    <p:sldId id="1896" r:id="rId7"/>
    <p:sldId id="1897" r:id="rId8"/>
    <p:sldId id="1898" r:id="rId9"/>
    <p:sldId id="1994" r:id="rId10"/>
    <p:sldId id="263" r:id="rId11"/>
    <p:sldId id="1927" r:id="rId12"/>
    <p:sldId id="1732" r:id="rId13"/>
    <p:sldId id="1833" r:id="rId14"/>
    <p:sldId id="1996" r:id="rId15"/>
    <p:sldId id="1995" r:id="rId16"/>
    <p:sldId id="1957" r:id="rId17"/>
    <p:sldId id="1992" r:id="rId18"/>
    <p:sldId id="1984" r:id="rId19"/>
    <p:sldId id="1930" r:id="rId20"/>
    <p:sldId id="1987" r:id="rId21"/>
    <p:sldId id="1993" r:id="rId22"/>
    <p:sldId id="1684" r:id="rId23"/>
    <p:sldId id="1836" r:id="rId24"/>
    <p:sldId id="1837" r:id="rId25"/>
    <p:sldId id="1857" r:id="rId26"/>
    <p:sldId id="1989" r:id="rId27"/>
    <p:sldId id="1876" r:id="rId28"/>
    <p:sldId id="1991" r:id="rId29"/>
    <p:sldId id="1877" r:id="rId30"/>
    <p:sldId id="1879" r:id="rId31"/>
    <p:sldId id="1692" r:id="rId32"/>
    <p:sldId id="1880" r:id="rId33"/>
    <p:sldId id="1881" r:id="rId34"/>
    <p:sldId id="1882" r:id="rId35"/>
    <p:sldId id="1883" r:id="rId36"/>
    <p:sldId id="1884" r:id="rId37"/>
    <p:sldId id="1885" r:id="rId38"/>
    <p:sldId id="1886" r:id="rId39"/>
    <p:sldId id="1887" r:id="rId40"/>
    <p:sldId id="1888" r:id="rId41"/>
    <p:sldId id="1889" r:id="rId42"/>
    <p:sldId id="1890" r:id="rId43"/>
    <p:sldId id="1891" r:id="rId44"/>
    <p:sldId id="1990" r:id="rId45"/>
    <p:sldId id="1893" r:id="rId4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A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99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12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0" Type="http://schemas.openxmlformats.org/officeDocument/2006/relationships/commentAuthors" Target="commentAuthors.xml"/><Relationship Id="rId5" Type="http://schemas.openxmlformats.org/officeDocument/2006/relationships/slide" Target="slides/slide2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.pn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6.xml"/><Relationship Id="rId2" Type="http://schemas.openxmlformats.org/officeDocument/2006/relationships/image" Target="../media/image4.jpeg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8.xml"/><Relationship Id="rId2" Type="http://schemas.openxmlformats.org/officeDocument/2006/relationships/image" Target="../media/image5.jpe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0.xml"/><Relationship Id="rId2" Type="http://schemas.openxmlformats.org/officeDocument/2006/relationships/image" Target="../media/image6.pn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2.xml"/><Relationship Id="rId2" Type="http://schemas.openxmlformats.org/officeDocument/2006/relationships/image" Target="../media/image7.jpeg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4.xml"/><Relationship Id="rId2" Type="http://schemas.openxmlformats.org/officeDocument/2006/relationships/image" Target="../media/image8.jpeg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7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9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1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3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tags" Target="../tags/tag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6.xml"/><Relationship Id="rId2" Type="http://schemas.openxmlformats.org/officeDocument/2006/relationships/image" Target="../media/image18.jpeg"/><Relationship Id="rId1" Type="http://schemas.openxmlformats.org/officeDocument/2006/relationships/tags" Target="../tags/tag25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8.xml"/><Relationship Id="rId2" Type="http://schemas.openxmlformats.org/officeDocument/2006/relationships/image" Target="../media/image19.jpeg"/><Relationship Id="rId1" Type="http://schemas.openxmlformats.org/officeDocument/2006/relationships/tags" Target="../tags/tag27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30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tags" Target="../tags/tag29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8.png"/><Relationship Id="rId1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0.png"/><Relationship Id="rId1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48.png"/><Relationship Id="rId3" Type="http://schemas.openxmlformats.org/officeDocument/2006/relationships/image" Target="../media/image47.jpeg"/><Relationship Id="rId2" Type="http://schemas.openxmlformats.org/officeDocument/2006/relationships/hyperlink" Target="mailto:CaoLei@NetSun.com" TargetMode="External"/><Relationship Id="rId1" Type="http://schemas.openxmlformats.org/officeDocument/2006/relationships/hyperlink" Target="http://www.100ec.cn/zt/expert_caolei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1" Type="http://schemas.openxmlformats.org/officeDocument/2006/relationships/hyperlink" Target="http://www.100ec.cn/expert--527.html" TargetMode="Externa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8.png"/><Relationship Id="rId1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" y="40"/>
            <a:ext cx="12190727" cy="685728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758074" y="753893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255415" y="4148747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561522" y="3422965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75563" y="3514494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1913" y="4529455"/>
            <a:ext cx="262382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  <a:sym typeface="+mn-ea"/>
              </a:rPr>
              <a:t>、本报告相关知识产权归发布方所有，</a:t>
            </a:r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任何企业、机构、媒体等单位及个人引用本报告数据、内容，均请注明：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  <a:sym typeface="+mn-ea"/>
              </a:rPr>
              <a:t>“根据网经社电子商务研究中心发布的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《2019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年度</a:t>
            </a:r>
            <a:r>
              <a:rPr lang="zh-CN" altLang="en-US" sz="1600" dirty="0" smtClean="0">
                <a:latin typeface="黑体" panose="02010609060101010101" charset="-122"/>
                <a:ea typeface="黑体" panose="02010609060101010101" charset="-122"/>
              </a:rPr>
              <a:t>中国母婴电商市场数据报告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》”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，不得篡改报告内容。</a:t>
            </a:r>
            <a:endParaRPr lang="zh-CN" alt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80929" y="4540250"/>
            <a:ext cx="21450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b="1" dirty="0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</a:rPr>
              <a:t>、风险提示：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本报告仅为参考研究资料，不构成投资、决策等任何建议，由此带来的风险请慎重考虑，网经社不承担因使用本报告信息而产生的任何责任。</a:t>
            </a:r>
            <a:endParaRPr lang="zh-CN" alt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14953" y="4575276"/>
            <a:ext cx="201610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3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、报告涉及金额单位除特殊标注外，均默认为人民币；本报告数据除特殊说明外，一般不含港澳台。</a:t>
            </a:r>
            <a:endParaRPr lang="zh-CN" alt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664608" y="4588611"/>
            <a:ext cx="2885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黑体" panose="02010609060101010101" charset="-122"/>
                <a:ea typeface="黑体" panose="02010609060101010101" charset="-122"/>
              </a:rPr>
              <a:t>4</a:t>
            </a:r>
            <a:r>
              <a:rPr lang="zh-CN" altLang="en-US" sz="1600" kern="0" dirty="0">
                <a:latin typeface="黑体" panose="02010609060101010101" charset="-122"/>
                <a:ea typeface="黑体" panose="02010609060101010101" charset="-122"/>
              </a:rPr>
              <a:t>、数据来源：网经社“电数宝”</a:t>
            </a:r>
            <a:r>
              <a:rPr lang="en-US" altLang="zh-CN" sz="1600" kern="0" dirty="0">
                <a:latin typeface="黑体" panose="02010609060101010101" charset="-122"/>
                <a:ea typeface="黑体" panose="02010609060101010101" charset="-122"/>
              </a:rPr>
              <a:t>(DATA.100EC.CN</a:t>
            </a:r>
            <a:r>
              <a:rPr lang="zh-CN" altLang="en-US" sz="1600" kern="0" dirty="0">
                <a:latin typeface="黑体" panose="02010609060101010101" charset="-122"/>
                <a:ea typeface="黑体" panose="02010609060101010101" charset="-122"/>
              </a:rPr>
              <a:t>）。</a:t>
            </a:r>
            <a:endParaRPr lang="zh-CN" altLang="en-US" sz="1600" kern="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869180" y="664744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4160902" y="1467321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报告声明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81438" y="3441700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384308" y="3533229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989478" y="4148747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775579" y="3441700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849626" y="3533229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516801" y="4148747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190697" y="3416616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293567" y="3508145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04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9906003" y="4148747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1244537" y="2582693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093960" y="1267095"/>
            <a:ext cx="7358168" cy="1011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、发布渠道：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）网经社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WWW.100EC.CN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电商门户网站及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《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电商周刊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》EDM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订阅用户（覆盖数百万电商行业用户）；（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）网经社入驻自媒体平台（覆盖数千万电商相关群体）；（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3000+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实名认证的记者库媒体采用（覆盖数亿级电商用户受众）。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94480" y="3295551"/>
            <a:ext cx="7096125" cy="364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6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、联系我们：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B2C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@netsun.com。我们专注报道、研究、服务于“泛电商”，重点关注：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零售电商、大宗电商、跨境电商、三农电商、服务电商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、共享经济、电商物流、电商金融等细分领域，十年如一日专注推动制造业、零售业、服务业、农业、物流业、进出口、金融业的互联网化，推动新制造、新零售、新贸易、新服务、新金融、新物流、新农业、新消费等新型经济生态圈的建立。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欢迎各电商及相关机构，开展个性化定制，包括不限于：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平台年度用户画像与大数据报告、公司案例研究专题研究报告、公司与竞对研究分析投资价值、平台合规性审查报告，以及公司所在细分行业关于平台模式、物流网络、金融科技、用户体验、财务分析、投融资、行业影响力、用户满意度、用户体验评测、平台界面与功能服务评测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等细分维度平台大数据报告或行业报告。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355643" y="2493544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604729" y="3300809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报告声明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269998" y="278107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188008" y="369570"/>
            <a:ext cx="111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05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07248" y="905144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269998" y="2343051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339177" y="2447915"/>
            <a:ext cx="8098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06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987774" y="3099041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年度网经社电子商务研究中心报告发布计划</a:t>
            </a:r>
            <a:endParaRPr lang="zh-CN" altLang="en-US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7489" y="1207265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charset="-122"/>
              </a:rPr>
              <a:t>【电商行业类】</a:t>
            </a:r>
            <a:endParaRPr lang="zh-CN" altLang="zh-CN" sz="1200" dirty="0"/>
          </a:p>
        </p:txBody>
      </p:sp>
      <p:sp>
        <p:nvSpPr>
          <p:cNvPr id="24" name="矩形 23"/>
          <p:cNvSpPr/>
          <p:nvPr/>
        </p:nvSpPr>
        <p:spPr>
          <a:xfrm>
            <a:off x="6385133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【零售电商类】</a:t>
            </a:r>
            <a:endParaRPr lang="zh-CN" altLang="en-US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35" name="表格 34"/>
          <p:cNvGraphicFramePr>
            <a:graphicFrameLocks noGrp="1"/>
          </p:cNvGraphicFramePr>
          <p:nvPr/>
        </p:nvGraphicFramePr>
        <p:xfrm>
          <a:off x="256829" y="1720881"/>
          <a:ext cx="5506991" cy="29119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835"/>
                <a:gridCol w="492736"/>
                <a:gridCol w="512257"/>
                <a:gridCol w="502592"/>
                <a:gridCol w="493571"/>
              </a:tblGrid>
              <a:tr h="415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年全球电子商务数据报告》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年度中国电商人才状况调查数据报告》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年度中国电商上市公司数据报告》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年新上市</a:t>
                      </a:r>
                      <a:r>
                        <a:rPr lang="en-US" sz="1200" kern="100">
                          <a:effectLst/>
                        </a:rPr>
                        <a:t>17</a:t>
                      </a:r>
                      <a:r>
                        <a:rPr lang="zh-CN" sz="1200" kern="100">
                          <a:effectLst/>
                        </a:rPr>
                        <a:t>家电商公司数据报告》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年度中国新三板挂牌电商公司数据报告》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年度中国泛电商“独角兽”数据报告》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年度中国泛电商“千里马”数据报告》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年中国</a:t>
                      </a:r>
                      <a:r>
                        <a:rPr lang="zh-CN" altLang="en-US" sz="1200" kern="100" dirty="0">
                          <a:effectLst/>
                        </a:rPr>
                        <a:t>电商</a:t>
                      </a:r>
                      <a:r>
                        <a:rPr lang="en-US" altLang="zh-CN" sz="1200" kern="100" dirty="0">
                          <a:effectLst/>
                        </a:rPr>
                        <a:t>APP</a:t>
                      </a:r>
                      <a:r>
                        <a:rPr lang="zh-CN" altLang="en-US" sz="1200" kern="100" dirty="0">
                          <a:effectLst/>
                        </a:rPr>
                        <a:t>月活</a:t>
                      </a:r>
                      <a:r>
                        <a:rPr lang="zh-CN" sz="1200" kern="100" dirty="0">
                          <a:effectLst/>
                        </a:rPr>
                        <a:t>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2020</a:t>
                      </a:r>
                      <a:r>
                        <a:rPr lang="zh-CN" sz="1200" kern="100">
                          <a:effectLst/>
                        </a:rPr>
                        <a:t>中国互联网</a:t>
                      </a:r>
                      <a:r>
                        <a:rPr lang="en-US" sz="1200" kern="100">
                          <a:effectLst/>
                        </a:rPr>
                        <a:t>(</a:t>
                      </a:r>
                      <a:r>
                        <a:rPr lang="zh-CN" sz="1200" kern="100">
                          <a:effectLst/>
                        </a:rPr>
                        <a:t>电商</a:t>
                      </a:r>
                      <a:r>
                        <a:rPr lang="en-US" sz="1200" kern="100">
                          <a:effectLst/>
                        </a:rPr>
                        <a:t>)</a:t>
                      </a:r>
                      <a:r>
                        <a:rPr lang="zh-CN" sz="1200" kern="100">
                          <a:effectLst/>
                        </a:rPr>
                        <a:t>行业战“疫”成果报告》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临时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中国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互联网</a:t>
                      </a:r>
                      <a:r>
                        <a:rPr 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电商</a:t>
                      </a:r>
                      <a:r>
                        <a:rPr lang="en-US" sz="1200" kern="100" dirty="0">
                          <a:effectLst/>
                        </a:rPr>
                        <a:t>)</a:t>
                      </a:r>
                      <a:r>
                        <a:rPr lang="zh-CN" sz="1200" kern="100" dirty="0">
                          <a:effectLst/>
                        </a:rPr>
                        <a:t>行业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战“疫”政策</a:t>
                      </a:r>
                      <a:r>
                        <a:rPr lang="zh-CN" sz="1200" kern="100" dirty="0">
                          <a:effectLst/>
                        </a:rPr>
                        <a:t>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临时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《2020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中国互联网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电商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行业战“疫”分析报告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临时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6557520" y="1666534"/>
          <a:ext cx="5506991" cy="49336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0787"/>
                <a:gridCol w="523429"/>
                <a:gridCol w="513736"/>
                <a:gridCol w="504043"/>
                <a:gridCol w="494996"/>
              </a:tblGrid>
              <a:tr h="4568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年度中国零售电商市场监测数据报告》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年度中国社交电商发展报告》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年度中国二手电商市场数据报告》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年度中国农村电商市场数据报告》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年度中国生鲜电商市场数据报告》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年度中国汽车电商市场数据报告》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年度中国医药电商市场数据报告》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年度中国导购电商市场数据报告》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年度中国二手车电商市场数据报告》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年度中国社区团购市场数据报告》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年度中国家电电商市场数据报告》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年度中国美妆电商市场数据报告》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年度中国奢侈品电商市场数据报告》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年度中国母婴电商市场数据报告》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年度中国食品电商市场数据报告》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年度中国家居建材电商市场数据报告》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88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《2019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年度中国服装电商市场数据报告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年“</a:t>
                      </a:r>
                      <a:r>
                        <a:rPr lang="en-US" sz="1200" kern="100" dirty="0">
                          <a:effectLst/>
                        </a:rPr>
                        <a:t>618</a:t>
                      </a:r>
                      <a:r>
                        <a:rPr lang="zh-CN" sz="1200" kern="100" dirty="0">
                          <a:effectLst/>
                        </a:rPr>
                        <a:t>”电商消费评级数据报告》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45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年“双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”电商消费评级数据报告》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0" name="矩形 49"/>
          <p:cNvSpPr/>
          <p:nvPr/>
        </p:nvSpPr>
        <p:spPr>
          <a:xfrm>
            <a:off x="127489" y="4615263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【电商物流类】</a:t>
            </a:r>
            <a:endParaRPr lang="zh-CN" altLang="zh-CN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64" name="表格 63"/>
          <p:cNvGraphicFramePr>
            <a:graphicFrameLocks noGrp="1"/>
          </p:cNvGraphicFramePr>
          <p:nvPr/>
        </p:nvGraphicFramePr>
        <p:xfrm>
          <a:off x="256829" y="4984595"/>
          <a:ext cx="5491137" cy="1711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0795"/>
                <a:gridCol w="521922"/>
                <a:gridCol w="512257"/>
                <a:gridCol w="502592"/>
                <a:gridCol w="493571"/>
              </a:tblGrid>
              <a:tr h="4278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半年度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年度中国即时物流市场数据报告》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年度中国同城货运市场数据报告》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年度中国同城配送市场数据报告》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年度中国智慧物流市场数据报告》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年度中国冷链物流市场数据报告》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年度网经社电子商务研究中心报告发布计划</a:t>
            </a:r>
            <a:endParaRPr lang="zh-CN" altLang="en-US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7489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</a:rPr>
              <a:t>跨境电商类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85133" y="129720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</a:rPr>
              <a:t>【</a:t>
            </a:r>
            <a:r>
              <a:rPr lang="zh-CN" altLang="en-US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</a:rPr>
              <a:t>生活服务</a:t>
            </a:r>
            <a:r>
              <a:rPr lang="zh-CN" altLang="zh-CN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</a:rPr>
              <a:t>电商类】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52944" y="1938392"/>
          <a:ext cx="5718216" cy="1912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911"/>
                <a:gridCol w="543506"/>
                <a:gridCol w="533441"/>
                <a:gridCol w="523376"/>
                <a:gridCol w="513982"/>
              </a:tblGrid>
              <a:tr h="478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报告名称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年度中国出口跨境电商市场数据报告》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年度中国进口跨境电商市场数据报告》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年度中国跨境电商服务商市场数据报告》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年度中国跨境支付市场数据报告》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346297" y="1983754"/>
          <a:ext cx="5718216" cy="4260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911"/>
                <a:gridCol w="543505"/>
                <a:gridCol w="533441"/>
                <a:gridCol w="523376"/>
                <a:gridCol w="513983"/>
              </a:tblGrid>
              <a:tr h="568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年度中国生活服务电商市场监测数据报告》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年度中国在线旅游（</a:t>
                      </a:r>
                      <a:r>
                        <a:rPr lang="en-US" sz="1200" kern="100">
                          <a:effectLst/>
                        </a:rPr>
                        <a:t>OTA</a:t>
                      </a:r>
                      <a:r>
                        <a:rPr lang="zh-CN" sz="1200" kern="100">
                          <a:effectLst/>
                        </a:rPr>
                        <a:t>）市场数据报告》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年度共享经济市场数据报告》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年度共享单车市场数据报告》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年度共享住宿市场数据报告》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年度网约车市场数据报告》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年度共享办公市场数据报告》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年度共享充电宝市场数据报告》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年度共享汽车市场数据报告》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年度在线外卖市场数据报告》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年度互联网家装市场数据报告》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年度互联网医疗市场数据报告》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43707" y="4122354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</a:rPr>
              <a:t>产业电商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52946" y="4683411"/>
          <a:ext cx="5592758" cy="19121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4842"/>
                <a:gridCol w="531581"/>
                <a:gridCol w="521737"/>
                <a:gridCol w="511893"/>
                <a:gridCol w="502705"/>
              </a:tblGrid>
              <a:tr h="424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年度中国产业电商市场数据报告》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年度中国大宗电商市场数据报告》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年度中国企业采购电商市场数据报告》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年度中国工业品电商市场数据报告》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年度中国快消品</a:t>
                      </a:r>
                      <a:r>
                        <a:rPr lang="en-US" sz="1200" kern="100">
                          <a:effectLst/>
                        </a:rPr>
                        <a:t>B2B</a:t>
                      </a:r>
                      <a:r>
                        <a:rPr lang="zh-CN" sz="1200" kern="100">
                          <a:effectLst/>
                        </a:rPr>
                        <a:t>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年度中国钢铁电商市场数据报告》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年度中国塑化电商市场数据报告》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年度网经社电子商务研究中心报告发布计划</a:t>
            </a:r>
            <a:endParaRPr lang="zh-CN" altLang="en-US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0888" y="1346681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charset="-122"/>
              </a:rPr>
              <a:t>【</a:t>
            </a:r>
            <a:r>
              <a:rPr lang="zh-CN" altLang="en-US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charset="-122"/>
              </a:rPr>
              <a:t>投融资</a:t>
            </a: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charset="-122"/>
              </a:rPr>
              <a:t>类】</a:t>
            </a:r>
            <a:endParaRPr lang="zh-CN" altLang="zh-CN" sz="1200" dirty="0"/>
          </a:p>
        </p:txBody>
      </p:sp>
      <p:sp>
        <p:nvSpPr>
          <p:cNvPr id="24" name="矩形 23"/>
          <p:cNvSpPr/>
          <p:nvPr/>
        </p:nvSpPr>
        <p:spPr>
          <a:xfrm>
            <a:off x="5950377" y="949139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alibri" panose="020F0502020204030204" charset="0"/>
                <a:ea typeface="宋体" panose="02010600030101010101" pitchFamily="2" charset="-122"/>
              </a:rPr>
              <a:t>【</a:t>
            </a:r>
            <a:r>
              <a:rPr lang="zh-CN" altLang="en-US" b="1" dirty="0">
                <a:latin typeface="Calibri" panose="020F0502020204030204" charset="0"/>
                <a:ea typeface="宋体" panose="02010600030101010101" pitchFamily="2" charset="-122"/>
              </a:rPr>
              <a:t>电商权益类</a:t>
            </a:r>
            <a:r>
              <a:rPr lang="en-US" altLang="zh-CN" b="1" dirty="0">
                <a:latin typeface="Calibri" panose="020F0502020204030204" charset="0"/>
                <a:ea typeface="宋体" panose="02010600030101010101" pitchFamily="2" charset="-122"/>
              </a:rPr>
              <a:t>】</a:t>
            </a:r>
            <a:endParaRPr lang="zh-CN" altLang="en-US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4253" y="1734502"/>
          <a:ext cx="5296978" cy="3513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7839"/>
                <a:gridCol w="444055"/>
                <a:gridCol w="494144"/>
                <a:gridCol w="484821"/>
                <a:gridCol w="476119"/>
              </a:tblGrid>
              <a:tr h="6273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年度中国电子商务投融资市场数据报告》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年度中国生鲜电商行业融资数据报告》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年度中国二手电商行业融资数据报告》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年度中国汽车电商行业融资数据报告》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年度中国交通出行行业融资数据报告》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2010-2019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en-US" sz="1200" kern="100" dirty="0">
                          <a:effectLst/>
                        </a:rPr>
                        <a:t>BATJ</a:t>
                      </a:r>
                      <a:r>
                        <a:rPr lang="zh-CN" sz="1200" kern="100" dirty="0">
                          <a:effectLst/>
                        </a:rPr>
                        <a:t>电商领域投资数据报告》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731727" y="1390880"/>
          <a:ext cx="6306020" cy="5366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0196"/>
                <a:gridCol w="503553"/>
                <a:gridCol w="588276"/>
                <a:gridCol w="577177"/>
                <a:gridCol w="566818"/>
              </a:tblGrid>
              <a:tr h="344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年度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年度中国电子商务用户体验与投诉监测报告》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年度十大电商行业消费投诉数据与典型案例报告》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年度中国社交电商合规报告》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年度中国电子商务法律报告》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年度中国电商平台消费评级数据报告》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年度中国电商消费主题调查报告》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197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年度中国二手车电商消费投诉数据与典型案例报告》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年度中国二手电商消费投诉数据与典型案例报告》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年度中国生鲜电商消费投诉数据与典型案例报告》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年度中国在线外卖消费投诉数据与典型案例报告》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年度中国电商物流消费投诉数据与典型案例报告》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年度中国海淘转运消费投诉数据与典型案例报告》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年度中国品牌商城消费投诉数据与典型案例报告》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年度中国潮鞋电商消费投诉数据与典型案例报告》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年度中国母婴电商消费投诉数据与典型案例报告》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年度中国运动健康消费投诉数据与典型案例报告》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年度中国交通出行消费投诉数据与典型案例报告》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221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年度中国导购类电商消费投诉数据与典型案例报告》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年度中国分期电商消费投诉数据与典型案例报告》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年度中国在线票务消费投诉数据与典型案例报告》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5" y="5353443"/>
            <a:ext cx="1371600" cy="13620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82070" y="5849814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扫码关注 不容错过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 rot="20575943">
            <a:off x="5141605" y="1850968"/>
            <a:ext cx="1478280" cy="800100"/>
          </a:xfrm>
          <a:custGeom>
            <a:avLst/>
            <a:gdLst>
              <a:gd name="connsiteX0" fmla="*/ 746760 w 1478280"/>
              <a:gd name="connsiteY0" fmla="*/ 0 h 800100"/>
              <a:gd name="connsiteX1" fmla="*/ 0 w 1478280"/>
              <a:gd name="connsiteY1" fmla="*/ 800100 h 800100"/>
              <a:gd name="connsiteX2" fmla="*/ 1478280 w 1478280"/>
              <a:gd name="connsiteY2" fmla="*/ 800100 h 800100"/>
              <a:gd name="connsiteX3" fmla="*/ 746760 w 1478280"/>
              <a:gd name="connsiteY3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8280" h="800100">
                <a:moveTo>
                  <a:pt x="746760" y="0"/>
                </a:moveTo>
                <a:lnTo>
                  <a:pt x="0" y="800100"/>
                </a:lnTo>
                <a:lnTo>
                  <a:pt x="1478280" y="800100"/>
                </a:lnTo>
                <a:lnTo>
                  <a:pt x="746760" y="0"/>
                </a:lnTo>
                <a:close/>
              </a:path>
            </a:pathLst>
          </a:cu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5226468" y="1925580"/>
            <a:ext cx="1478280" cy="800100"/>
          </a:xfrm>
          <a:custGeom>
            <a:avLst/>
            <a:gdLst>
              <a:gd name="connsiteX0" fmla="*/ 746760 w 1478280"/>
              <a:gd name="connsiteY0" fmla="*/ 0 h 800100"/>
              <a:gd name="connsiteX1" fmla="*/ 0 w 1478280"/>
              <a:gd name="connsiteY1" fmla="*/ 800100 h 800100"/>
              <a:gd name="connsiteX2" fmla="*/ 1478280 w 1478280"/>
              <a:gd name="connsiteY2" fmla="*/ 800100 h 800100"/>
              <a:gd name="connsiteX3" fmla="*/ 746760 w 1478280"/>
              <a:gd name="connsiteY3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8280" h="800100">
                <a:moveTo>
                  <a:pt x="746760" y="0"/>
                </a:moveTo>
                <a:lnTo>
                  <a:pt x="0" y="800100"/>
                </a:lnTo>
                <a:lnTo>
                  <a:pt x="1478280" y="800100"/>
                </a:lnTo>
                <a:lnTo>
                  <a:pt x="746760" y="0"/>
                </a:lnTo>
                <a:close/>
              </a:path>
            </a:pathLst>
          </a:cu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20710830">
            <a:off x="6898807" y="2688896"/>
            <a:ext cx="1381539" cy="1123121"/>
          </a:xfrm>
          <a:custGeom>
            <a:avLst/>
            <a:gdLst>
              <a:gd name="connsiteX0" fmla="*/ 0 w 1381539"/>
              <a:gd name="connsiteY0" fmla="*/ 0 h 1123121"/>
              <a:gd name="connsiteX1" fmla="*/ 1013791 w 1381539"/>
              <a:gd name="connsiteY1" fmla="*/ 1123121 h 1123121"/>
              <a:gd name="connsiteX2" fmla="*/ 1381539 w 1381539"/>
              <a:gd name="connsiteY2" fmla="*/ 367747 h 1123121"/>
              <a:gd name="connsiteX3" fmla="*/ 0 w 1381539"/>
              <a:gd name="connsiteY3" fmla="*/ 0 h 11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539" h="1123121">
                <a:moveTo>
                  <a:pt x="0" y="0"/>
                </a:moveTo>
                <a:lnTo>
                  <a:pt x="1013791" y="1123121"/>
                </a:lnTo>
                <a:lnTo>
                  <a:pt x="1381539" y="367747"/>
                </a:lnTo>
                <a:lnTo>
                  <a:pt x="0" y="0"/>
                </a:lnTo>
                <a:close/>
              </a:path>
            </a:pathLst>
          </a:cu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895742" y="2701871"/>
            <a:ext cx="1381539" cy="1123121"/>
          </a:xfrm>
          <a:custGeom>
            <a:avLst/>
            <a:gdLst>
              <a:gd name="connsiteX0" fmla="*/ 0 w 1381539"/>
              <a:gd name="connsiteY0" fmla="*/ 0 h 1123121"/>
              <a:gd name="connsiteX1" fmla="*/ 1013791 w 1381539"/>
              <a:gd name="connsiteY1" fmla="*/ 1123121 h 1123121"/>
              <a:gd name="connsiteX2" fmla="*/ 1381539 w 1381539"/>
              <a:gd name="connsiteY2" fmla="*/ 367747 h 1123121"/>
              <a:gd name="connsiteX3" fmla="*/ 0 w 1381539"/>
              <a:gd name="connsiteY3" fmla="*/ 0 h 11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539" h="1123121">
                <a:moveTo>
                  <a:pt x="0" y="0"/>
                </a:moveTo>
                <a:lnTo>
                  <a:pt x="1013791" y="1123121"/>
                </a:lnTo>
                <a:lnTo>
                  <a:pt x="1381539" y="3677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19955273">
            <a:off x="6489437" y="4143659"/>
            <a:ext cx="1441174" cy="785192"/>
          </a:xfrm>
          <a:custGeom>
            <a:avLst/>
            <a:gdLst>
              <a:gd name="connsiteX0" fmla="*/ 0 w 1441174"/>
              <a:gd name="connsiteY0" fmla="*/ 9940 h 785192"/>
              <a:gd name="connsiteX1" fmla="*/ 675861 w 1441174"/>
              <a:gd name="connsiteY1" fmla="*/ 785192 h 785192"/>
              <a:gd name="connsiteX2" fmla="*/ 1441174 w 1441174"/>
              <a:gd name="connsiteY2" fmla="*/ 0 h 785192"/>
              <a:gd name="connsiteX3" fmla="*/ 0 w 1441174"/>
              <a:gd name="connsiteY3" fmla="*/ 9940 h 7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1174" h="785192">
                <a:moveTo>
                  <a:pt x="0" y="9940"/>
                </a:moveTo>
                <a:lnTo>
                  <a:pt x="675861" y="785192"/>
                </a:lnTo>
                <a:lnTo>
                  <a:pt x="1441174" y="0"/>
                </a:lnTo>
                <a:lnTo>
                  <a:pt x="0" y="9940"/>
                </a:lnTo>
                <a:close/>
              </a:path>
            </a:pathLst>
          </a:cu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6537379" y="4143659"/>
            <a:ext cx="1441174" cy="785192"/>
          </a:xfrm>
          <a:custGeom>
            <a:avLst/>
            <a:gdLst>
              <a:gd name="connsiteX0" fmla="*/ 0 w 1441174"/>
              <a:gd name="connsiteY0" fmla="*/ 9940 h 785192"/>
              <a:gd name="connsiteX1" fmla="*/ 675861 w 1441174"/>
              <a:gd name="connsiteY1" fmla="*/ 785192 h 785192"/>
              <a:gd name="connsiteX2" fmla="*/ 1441174 w 1441174"/>
              <a:gd name="connsiteY2" fmla="*/ 0 h 785192"/>
              <a:gd name="connsiteX3" fmla="*/ 0 w 1441174"/>
              <a:gd name="connsiteY3" fmla="*/ 9940 h 7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1174" h="785192">
                <a:moveTo>
                  <a:pt x="0" y="9940"/>
                </a:moveTo>
                <a:lnTo>
                  <a:pt x="675861" y="785192"/>
                </a:lnTo>
                <a:lnTo>
                  <a:pt x="1441174" y="0"/>
                </a:lnTo>
                <a:lnTo>
                  <a:pt x="0" y="9940"/>
                </a:lnTo>
                <a:close/>
              </a:path>
            </a:pathLst>
          </a:cu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rot="1077424">
            <a:off x="5766723" y="4628518"/>
            <a:ext cx="1145893" cy="914400"/>
          </a:xfrm>
          <a:custGeom>
            <a:avLst/>
            <a:gdLst>
              <a:gd name="connsiteX0" fmla="*/ 0 w 1145893"/>
              <a:gd name="connsiteY0" fmla="*/ 0 h 914400"/>
              <a:gd name="connsiteX1" fmla="*/ 173620 w 1145893"/>
              <a:gd name="connsiteY1" fmla="*/ 914400 h 914400"/>
              <a:gd name="connsiteX2" fmla="*/ 1145893 w 1145893"/>
              <a:gd name="connsiteY2" fmla="*/ 671331 h 914400"/>
              <a:gd name="connsiteX3" fmla="*/ 0 w 1145893"/>
              <a:gd name="connsiteY3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5893" h="914400">
                <a:moveTo>
                  <a:pt x="0" y="0"/>
                </a:moveTo>
                <a:lnTo>
                  <a:pt x="173620" y="914400"/>
                </a:lnTo>
                <a:lnTo>
                  <a:pt x="1145893" y="671331"/>
                </a:lnTo>
                <a:lnTo>
                  <a:pt x="0" y="0"/>
                </a:lnTo>
                <a:close/>
              </a:path>
            </a:pathLst>
          </a:cu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5749387" y="4586973"/>
            <a:ext cx="1145893" cy="914400"/>
          </a:xfrm>
          <a:custGeom>
            <a:avLst/>
            <a:gdLst>
              <a:gd name="connsiteX0" fmla="*/ 0 w 1145893"/>
              <a:gd name="connsiteY0" fmla="*/ 0 h 914400"/>
              <a:gd name="connsiteX1" fmla="*/ 173620 w 1145893"/>
              <a:gd name="connsiteY1" fmla="*/ 914400 h 914400"/>
              <a:gd name="connsiteX2" fmla="*/ 1145893 w 1145893"/>
              <a:gd name="connsiteY2" fmla="*/ 671331 h 914400"/>
              <a:gd name="connsiteX3" fmla="*/ 0 w 1145893"/>
              <a:gd name="connsiteY3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5893" h="914400">
                <a:moveTo>
                  <a:pt x="0" y="0"/>
                </a:moveTo>
                <a:lnTo>
                  <a:pt x="173620" y="914400"/>
                </a:lnTo>
                <a:lnTo>
                  <a:pt x="1145893" y="6713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19158480">
            <a:off x="4248036" y="3902563"/>
            <a:ext cx="995422" cy="1064871"/>
          </a:xfrm>
          <a:custGeom>
            <a:avLst/>
            <a:gdLst>
              <a:gd name="connsiteX0" fmla="*/ 196769 w 995422"/>
              <a:gd name="connsiteY0" fmla="*/ 0 h 1064871"/>
              <a:gd name="connsiteX1" fmla="*/ 0 w 995422"/>
              <a:gd name="connsiteY1" fmla="*/ 856527 h 1064871"/>
              <a:gd name="connsiteX2" fmla="*/ 995422 w 995422"/>
              <a:gd name="connsiteY2" fmla="*/ 1064871 h 1064871"/>
              <a:gd name="connsiteX3" fmla="*/ 196769 w 995422"/>
              <a:gd name="connsiteY3" fmla="*/ 0 h 106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422" h="1064871">
                <a:moveTo>
                  <a:pt x="196769" y="0"/>
                </a:moveTo>
                <a:lnTo>
                  <a:pt x="0" y="856527"/>
                </a:lnTo>
                <a:lnTo>
                  <a:pt x="995422" y="1064871"/>
                </a:lnTo>
                <a:lnTo>
                  <a:pt x="196769" y="0"/>
                </a:lnTo>
                <a:close/>
              </a:path>
            </a:pathLst>
          </a:cu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rot="20309320">
            <a:off x="4350811" y="3875934"/>
            <a:ext cx="995422" cy="1064871"/>
          </a:xfrm>
          <a:custGeom>
            <a:avLst/>
            <a:gdLst>
              <a:gd name="connsiteX0" fmla="*/ 196769 w 995422"/>
              <a:gd name="connsiteY0" fmla="*/ 0 h 1064871"/>
              <a:gd name="connsiteX1" fmla="*/ 0 w 995422"/>
              <a:gd name="connsiteY1" fmla="*/ 856527 h 1064871"/>
              <a:gd name="connsiteX2" fmla="*/ 995422 w 995422"/>
              <a:gd name="connsiteY2" fmla="*/ 1064871 h 1064871"/>
              <a:gd name="connsiteX3" fmla="*/ 196769 w 995422"/>
              <a:gd name="connsiteY3" fmla="*/ 0 h 106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422" h="1064871">
                <a:moveTo>
                  <a:pt x="196769" y="0"/>
                </a:moveTo>
                <a:lnTo>
                  <a:pt x="0" y="856527"/>
                </a:lnTo>
                <a:lnTo>
                  <a:pt x="995422" y="1064871"/>
                </a:lnTo>
                <a:lnTo>
                  <a:pt x="196769" y="0"/>
                </a:lnTo>
                <a:close/>
              </a:path>
            </a:pathLst>
          </a:cu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729922">
            <a:off x="3956629" y="2626124"/>
            <a:ext cx="1412112" cy="1261640"/>
          </a:xfrm>
          <a:custGeom>
            <a:avLst/>
            <a:gdLst>
              <a:gd name="connsiteX0" fmla="*/ 0 w 1412112"/>
              <a:gd name="connsiteY0" fmla="*/ 625033 h 1261640"/>
              <a:gd name="connsiteX1" fmla="*/ 1169043 w 1412112"/>
              <a:gd name="connsiteY1" fmla="*/ 0 h 1261640"/>
              <a:gd name="connsiteX2" fmla="*/ 1412112 w 1412112"/>
              <a:gd name="connsiteY2" fmla="*/ 1261640 h 1261640"/>
              <a:gd name="connsiteX3" fmla="*/ 0 w 1412112"/>
              <a:gd name="connsiteY3" fmla="*/ 625033 h 126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12" h="1261640">
                <a:moveTo>
                  <a:pt x="0" y="625033"/>
                </a:moveTo>
                <a:lnTo>
                  <a:pt x="1169043" y="0"/>
                </a:lnTo>
                <a:lnTo>
                  <a:pt x="1412112" y="1261640"/>
                </a:lnTo>
                <a:lnTo>
                  <a:pt x="0" y="625033"/>
                </a:lnTo>
                <a:close/>
              </a:path>
            </a:pathLst>
          </a:cu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4017972" y="2804153"/>
            <a:ext cx="1412112" cy="1261640"/>
          </a:xfrm>
          <a:custGeom>
            <a:avLst/>
            <a:gdLst>
              <a:gd name="connsiteX0" fmla="*/ 0 w 1412112"/>
              <a:gd name="connsiteY0" fmla="*/ 625033 h 1261640"/>
              <a:gd name="connsiteX1" fmla="*/ 1169043 w 1412112"/>
              <a:gd name="connsiteY1" fmla="*/ 0 h 1261640"/>
              <a:gd name="connsiteX2" fmla="*/ 1412112 w 1412112"/>
              <a:gd name="connsiteY2" fmla="*/ 1261640 h 1261640"/>
              <a:gd name="connsiteX3" fmla="*/ 0 w 1412112"/>
              <a:gd name="connsiteY3" fmla="*/ 625033 h 126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12" h="1261640">
                <a:moveTo>
                  <a:pt x="0" y="625033"/>
                </a:moveTo>
                <a:lnTo>
                  <a:pt x="1169043" y="0"/>
                </a:lnTo>
                <a:lnTo>
                  <a:pt x="1412112" y="1261640"/>
                </a:lnTo>
                <a:lnTo>
                  <a:pt x="0" y="625033"/>
                </a:lnTo>
                <a:close/>
              </a:path>
            </a:pathLst>
          </a:cu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5711371" y="2131141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01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464567" y="2919480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6919207" y="420353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5888011" y="4901422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4469791" y="435257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05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4601150" y="3106398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06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4891829" y="1279807"/>
            <a:ext cx="2137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accent1">
                    <a:lumMod val="50000"/>
                  </a:schemeClr>
                </a:solidFill>
              </a:rPr>
              <a:t>行业数据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09663" y="1813940"/>
            <a:ext cx="2186825" cy="248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.</a:t>
            </a:r>
            <a:endParaRPr lang="zh-CN" altLang="en-US" sz="1200" dirty="0"/>
          </a:p>
        </p:txBody>
      </p:sp>
      <p:sp>
        <p:nvSpPr>
          <p:cNvPr id="36" name="文本框 35"/>
          <p:cNvSpPr txBox="1"/>
          <p:nvPr/>
        </p:nvSpPr>
        <p:spPr>
          <a:xfrm>
            <a:off x="1692946" y="295806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pPr algn="ctr">
              <a:spcBef>
                <a:spcPct val="0"/>
              </a:spcBef>
            </a:pPr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报告附录</a:t>
            </a:r>
            <a:endParaRPr lang="zh-CN" altLang="en-US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383786" y="456610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zh-CN" altLang="en-US" sz="3200" dirty="0" smtClean="0">
                <a:solidFill>
                  <a:schemeClr val="accent1">
                    <a:lumMod val="50000"/>
                  </a:schemeClr>
                </a:solidFill>
              </a:rPr>
              <a:t>评级数据</a:t>
            </a:r>
            <a:endParaRPr lang="zh-CN" alt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578274" y="270169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zh-CN" altLang="en-US" sz="3200" dirty="0" smtClean="0">
                <a:solidFill>
                  <a:schemeClr val="accent1">
                    <a:lumMod val="50000"/>
                  </a:schemeClr>
                </a:solidFill>
              </a:rPr>
              <a:t>用户数据</a:t>
            </a:r>
            <a:endParaRPr lang="zh-CN" alt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838227" y="466503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zh-CN" altLang="en-US" sz="3200" dirty="0" smtClean="0">
                <a:solidFill>
                  <a:schemeClr val="accent1">
                    <a:lumMod val="50000"/>
                  </a:schemeClr>
                </a:solidFill>
              </a:rPr>
              <a:t>融资数据</a:t>
            </a:r>
            <a:endParaRPr lang="zh-CN" alt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313668" y="558852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zh-CN" altLang="en-US" sz="3200" dirty="0" smtClean="0">
                <a:solidFill>
                  <a:schemeClr val="accent1">
                    <a:lumMod val="50000"/>
                  </a:schemeClr>
                </a:solidFill>
              </a:rPr>
              <a:t>规上数据</a:t>
            </a:r>
            <a:endParaRPr lang="zh-CN" alt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1344023" y="448348"/>
            <a:ext cx="15856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</a:rPr>
              <a:t>目 录</a:t>
            </a:r>
            <a:endParaRPr lang="zh-CN" altLang="en-US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071240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73229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321058" y="2467245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一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行业数据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87010" y="1384935"/>
            <a:ext cx="5836285" cy="3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母婴电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商定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义、类型及主流平台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母婴电商交易规模数据</a:t>
            </a: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母婴电商用户规模数据</a:t>
            </a: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母婴电商渗透率数据</a:t>
            </a: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母婴电商</a:t>
            </a:r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“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死亡</a:t>
            </a:r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”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数据</a:t>
            </a: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一、母婴电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38582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定义、类型及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主流平台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29" name="Group 20"/>
          <p:cNvGrpSpPr/>
          <p:nvPr/>
        </p:nvGrpSpPr>
        <p:grpSpPr bwMode="auto">
          <a:xfrm>
            <a:off x="224693" y="1718945"/>
            <a:ext cx="4652010" cy="449897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30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29493" y="1870530"/>
            <a:ext cx="4013835" cy="430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母婴电商：网经社定义为面向母婴群体，以提供母婴商品及母婴服务为主的电商平台。主要包括综合类、垂直类、社区类等类型。</a:t>
            </a:r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母婴电商主流平台包括：1）综合类：京东母婴、天猫母婴、唯品会母婴、淘宝母婴、苏宁母婴、拼多多母婴等；2）垂直类：贝贝、美囤妈妈、好孩子、母婴之家、宝贝格子等；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）社区类：辣妈帮、宝宝树、母婴说、年糕妈妈、妈妈帮、妈妈圈、亲宝宝等。</a:t>
            </a:r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14" name="图片 13" descr="2019年中国母婴电商产业链图谱】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402" y="2264228"/>
            <a:ext cx="7080870" cy="39841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一、母婴电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59202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市场规模：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达到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9108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亿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元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增长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18.67%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29" name="Group 20"/>
          <p:cNvGrpSpPr/>
          <p:nvPr/>
        </p:nvGrpSpPr>
        <p:grpSpPr bwMode="auto">
          <a:xfrm>
            <a:off x="323669" y="2090060"/>
            <a:ext cx="4414520" cy="395151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30" name="组合 3"/>
            <p:cNvGrpSpPr/>
            <p:nvPr/>
          </p:nvGrpSpPr>
          <p:grpSpPr bwMode="auto">
            <a:xfrm>
              <a:off x="0" y="0"/>
              <a:ext cx="4590" cy="1101"/>
              <a:chOff x="0" y="-118"/>
              <a:chExt cx="2019937" cy="69994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18"/>
                <a:ext cx="2016442" cy="504656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85470" y="2409020"/>
            <a:ext cx="3801745" cy="3199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 201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年我国母婴电商交易规模达到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9108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亿元，同比增长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18.67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%。预计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年交易规模将首度突破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万亿大关。</a:t>
            </a:r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2014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年至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2018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年母婴电商交易分别为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1818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3606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5009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6376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7675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亿元，增速依次为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111.39%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98.34%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38.9%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27.29%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20.37%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074" y="1945053"/>
            <a:ext cx="6980555" cy="4237258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一、母婴电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67691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1.3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用户规模：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达到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1.96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亿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人 增速连续三年下滑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29" name="Group 20"/>
          <p:cNvGrpSpPr/>
          <p:nvPr/>
        </p:nvGrpSpPr>
        <p:grpSpPr bwMode="auto">
          <a:xfrm>
            <a:off x="312236" y="2133606"/>
            <a:ext cx="4414520" cy="3744686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30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83561" y="2380436"/>
            <a:ext cx="3722370" cy="3199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 201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年我国母婴电商用户规模达到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1.96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亿人，同比增长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25.64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%。人均年消费支出达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4500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亿元。</a:t>
            </a:r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从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2014-2018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年，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用户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规模分别为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0.3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亿人、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0.45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亿人、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0.7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亿人、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1.13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亿人及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1.56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亿人。其中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2014-2017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呈现高速增长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态势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2017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年以后增速逐年放缓。</a:t>
            </a: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55" y="1841500"/>
            <a:ext cx="6818630" cy="41922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一、母婴电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569849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1.4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渗透率达到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25.2%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增速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连续五年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下滑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2" name="Group 20"/>
          <p:cNvGrpSpPr/>
          <p:nvPr/>
        </p:nvGrpSpPr>
        <p:grpSpPr bwMode="auto">
          <a:xfrm>
            <a:off x="410210" y="2133606"/>
            <a:ext cx="4414520" cy="3744686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13920" y="2715718"/>
            <a:ext cx="372237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 201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年我国母婴电商渗透率为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25.2%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，同比增长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2.02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%。</a:t>
            </a:r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从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2014-2018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年，渗透率分别为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10.99%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18.8%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22.4%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24.3%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24.7%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，增速呈下滑态势。</a:t>
            </a: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250" y="1911350"/>
            <a:ext cx="7027545" cy="42729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44023" y="1337593"/>
            <a:ext cx="692023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1.5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母婴电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商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死亡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数据：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倒闭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家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存活时间短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3" name="Group 20"/>
          <p:cNvGrpSpPr/>
          <p:nvPr/>
        </p:nvGrpSpPr>
        <p:grpSpPr bwMode="auto">
          <a:xfrm>
            <a:off x="310515" y="2416629"/>
            <a:ext cx="4457428" cy="3222171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28320" y="2849517"/>
            <a:ext cx="39319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 201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年我国母婴电商共计倒下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家，为小鹿森林。</a:t>
            </a:r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从存活时间来看，存活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个月。</a:t>
            </a:r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从融资情况来看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，经历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了天使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轮。</a:t>
            </a:r>
            <a:endParaRPr 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280" y="3326166"/>
            <a:ext cx="7393940" cy="176967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一、母婴电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071240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73229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321058" y="2467245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二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用户数据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69502" y="555168"/>
            <a:ext cx="56102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charset="0"/>
              <a:buChar char=""/>
            </a:pPr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活跃用户整体数据</a:t>
            </a:r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活跃用户数据</a:t>
            </a:r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-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贝贝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活跃用户数据</a:t>
            </a:r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-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蜜芽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活跃用户数据</a:t>
            </a:r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-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大</a:t>
            </a:r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V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店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活跃用户数据</a:t>
            </a:r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-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孩子王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79253" y="1131305"/>
            <a:ext cx="6995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2.1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母婴电商活跃用户：贝贝 孩子王 蜜芽居前三</a:t>
            </a:r>
            <a:endParaRPr lang="zh-CN" altLang="en-US" sz="2400" b="1" dirty="0" smtClean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142875" y="1708785"/>
            <a:ext cx="5210810" cy="4673600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88770" y="1980386"/>
            <a:ext cx="4565650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母婴电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商活跃人数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TOP4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分别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为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：贝贝、孩子王、蜜芽、大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V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店。</a:t>
            </a: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从月活人数来看，我们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分为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三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个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梯队：</a:t>
            </a:r>
            <a:endParaRPr 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超百万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贝贝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402.59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万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）；</a:t>
            </a:r>
            <a:endParaRPr 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超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万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：孩子王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75.55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万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蜜芽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55.34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万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；</a:t>
            </a: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万以下：大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V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店（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44.27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万）。</a:t>
            </a: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注：为便于统计，本报告月活指标均选取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79253" y="394373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、母婴电商用户数据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" name="图片 6" descr="生鲜TOP10月活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75885" y="2785110"/>
            <a:ext cx="6877685" cy="2550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二、母婴电商用户数据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26896" y="1106540"/>
            <a:ext cx="70022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贝贝：活跃人数突破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400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25-30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岁使用最多 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3855" y="6217285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12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225" y="1771015"/>
            <a:ext cx="5906265" cy="41128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65" y="1803728"/>
            <a:ext cx="5833745" cy="4064614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二、母婴电商用户数据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54537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2.3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蜜芽：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截止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2019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12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月突破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55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人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3855" y="6217285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12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165" y="2060415"/>
            <a:ext cx="5452110" cy="38103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05" y="2040063"/>
            <a:ext cx="5441950" cy="3786888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二、母婴电商用户数据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5921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2.4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大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V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店：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截止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2019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12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为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44.27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人 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3855" y="6184900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12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645" y="1806761"/>
            <a:ext cx="5704205" cy="397218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94" y="1815459"/>
            <a:ext cx="5659740" cy="3955427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二、母婴电商用户数据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84032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2.5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孩子王：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截止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2019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12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月突破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75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万人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25-30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岁占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38.28%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3855" y="6184900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12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645" y="1810339"/>
            <a:ext cx="5704205" cy="39650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94" y="1826413"/>
            <a:ext cx="5659740" cy="3933519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855436" y="2057399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51639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105157" y="2350677"/>
            <a:ext cx="3955467" cy="15581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三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融资数据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15555" y="1776729"/>
            <a:ext cx="6309184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母婴电商行业融资金额</a:t>
            </a: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母婴电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商融资事件数量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effectLst/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母婴电商融资时间及轮次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数据</a:t>
            </a: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母婴电商融资省份分布数据</a:t>
            </a:r>
            <a:endParaRPr lang="zh-CN" altLang="en-US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endParaRPr lang="zh-CN" alt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三、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电商融资数据</a:t>
            </a:r>
            <a:endParaRPr lang="zh-CN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239255"/>
            <a:ext cx="69974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3.1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母婴电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商融资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总额为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3.5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亿元 创近六年来新低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490884" y="499697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255" y="2061845"/>
            <a:ext cx="6661785" cy="4064000"/>
          </a:xfrm>
          <a:prstGeom prst="rect">
            <a:avLst/>
          </a:prstGeom>
        </p:spPr>
      </p:pic>
      <p:grpSp>
        <p:nvGrpSpPr>
          <p:cNvPr id="26" name="Group 20"/>
          <p:cNvGrpSpPr/>
          <p:nvPr/>
        </p:nvGrpSpPr>
        <p:grpSpPr bwMode="auto">
          <a:xfrm>
            <a:off x="270510" y="2219325"/>
            <a:ext cx="4816475" cy="368236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27" name="组合 12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29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1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28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587641" y="2226291"/>
            <a:ext cx="4158167" cy="336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电商大数据库显示，201</a:t>
            </a:r>
            <a:r>
              <a:rPr lang="en-US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年我国母婴电商</a:t>
            </a:r>
            <a:r>
              <a:rPr lang="zh-CN" altLang="en-US" sz="1600" b="1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融资总额为</a:t>
            </a:r>
            <a:r>
              <a:rPr lang="en-US" altLang="zh-CN" sz="1600" b="1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3.5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亿元，较201</a:t>
            </a:r>
            <a:r>
              <a:rPr lang="en-US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8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年的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34.4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亿元，同比下降</a:t>
            </a:r>
            <a:r>
              <a:rPr lang="en-US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89.83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%。</a:t>
            </a: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-20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年母婴电商融资总额为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133.1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亿元，其中，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2016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2017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年增速下滑，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2015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2018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年融资金额相对较高，增速达三位数。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年创近六年来新低，且大幅下滑八成。</a:t>
            </a:r>
            <a:endParaRPr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三、母婴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电商融资数据</a:t>
            </a:r>
            <a:endParaRPr lang="zh-CN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228460"/>
            <a:ext cx="5448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母婴电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商融资数量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达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次 下降七成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33975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727" y="1953747"/>
            <a:ext cx="6757035" cy="4101579"/>
          </a:xfrm>
          <a:prstGeom prst="rect">
            <a:avLst/>
          </a:prstGeom>
        </p:spPr>
      </p:pic>
      <p:grpSp>
        <p:nvGrpSpPr>
          <p:cNvPr id="15" name="Group 20"/>
          <p:cNvGrpSpPr/>
          <p:nvPr/>
        </p:nvGrpSpPr>
        <p:grpSpPr bwMode="auto">
          <a:xfrm>
            <a:off x="228600" y="2090057"/>
            <a:ext cx="4928870" cy="3712029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16" name="组合 12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2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5" name="矩形 3"/>
          <p:cNvSpPr/>
          <p:nvPr/>
        </p:nvSpPr>
        <p:spPr>
          <a:xfrm>
            <a:off x="538568" y="2469359"/>
            <a:ext cx="4218489" cy="2261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年我国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融资事件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</a:t>
            </a: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，较201</a:t>
            </a:r>
            <a:r>
              <a:rPr 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8</a:t>
            </a: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的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21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</a:t>
            </a: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同比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下降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76.2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%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 fontAlgn="auto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-201</a:t>
            </a:r>
            <a:r>
              <a:rPr 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年，融资事件数量有所回落，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分别达到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52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次、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44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次、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29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次、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21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次。</a:t>
            </a: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三、母婴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电商融资数据</a:t>
            </a:r>
            <a:endParaRPr lang="zh-CN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68458" y="1196075"/>
            <a:ext cx="56028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3.3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母婴</a:t>
            </a:r>
            <a:r>
              <a:rPr lang="en-US" altLang="zh-CN" sz="2400" b="1" dirty="0" err="1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电商融资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时间及轮次分布数据 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1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7070" y="2363470"/>
            <a:ext cx="3832225" cy="3307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</a:t>
            </a:r>
            <a:r>
              <a:rPr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</a:t>
            </a:r>
            <a:r>
              <a:rPr 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年我国生鲜电商</a:t>
            </a:r>
            <a:r>
              <a:rPr 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融资事件达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13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</a:t>
            </a:r>
            <a:r>
              <a:rPr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，较201</a:t>
            </a:r>
            <a:r>
              <a:rPr 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8</a:t>
            </a:r>
            <a:r>
              <a:rPr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的</a:t>
            </a:r>
            <a:r>
              <a:rPr 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27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</a:t>
            </a:r>
            <a:r>
              <a:rPr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，同比</a:t>
            </a:r>
            <a:r>
              <a:rPr 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下降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51.86</a:t>
            </a:r>
            <a:r>
              <a:rPr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%</a:t>
            </a:r>
            <a:r>
              <a:rPr 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2014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2015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</a:t>
            </a:r>
            <a:r>
              <a:rPr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电商融资事件</a:t>
            </a:r>
            <a:r>
              <a:rPr 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数量实现三位数的增长，而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2016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2017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及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年成负增长态势。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但值得注意的是，虽然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2019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年融资事件次数较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2018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年少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14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次，但是融资总额超过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2018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年，说明单笔融资金额提升。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243205" y="5958840"/>
            <a:ext cx="11742420" cy="8197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5257" y="5702300"/>
            <a:ext cx="11769725" cy="1398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</a:t>
            </a: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融资事件中，就时间分布来看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第一季度至第三季度各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，第四季度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起。</a:t>
            </a:r>
            <a:endParaRPr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就融资轮次来看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天使轮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融资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Pre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级融资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A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级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融资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并购1起。</a:t>
            </a:r>
            <a:endParaRPr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altLang="en-US"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185" y="1761529"/>
            <a:ext cx="5565140" cy="38772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25" y="1765960"/>
            <a:ext cx="5532755" cy="39013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24338" y="1107098"/>
            <a:ext cx="76860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3.4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母婴</a:t>
            </a:r>
            <a:r>
              <a:rPr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电商融资</a:t>
            </a:r>
            <a:r>
              <a:rPr 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省份分布：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北京、浙江融资数各占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40%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671195" y="5544820"/>
            <a:ext cx="10647680" cy="11043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7705" y="5449570"/>
            <a:ext cx="10533380" cy="1045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4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电商大数据库显示，就所在地来看，北京、浙江融资各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起，上海占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起，北京、浙江占据总数量的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80%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。从融资总额看，北京、上海仅为</a:t>
            </a:r>
            <a:r>
              <a:rPr 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5740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万元，上海融资数量仅占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，但融资总额达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亿元，占总额的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83.94%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altLang="en-US" sz="14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3" name="图片 2" descr="15794123508384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0590" y="1637030"/>
            <a:ext cx="5541010" cy="37572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29" y="1651377"/>
            <a:ext cx="5218295" cy="368542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三、母婴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电商融资数据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632580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9363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881666" y="2368008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四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规上数据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490755" y="2424884"/>
            <a:ext cx="58303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仿宋" panose="02010609060101010101" charset="-122"/>
                <a:ea typeface="仿宋" panose="02010609060101010101" charset="-122"/>
              </a:rPr>
              <a:t>●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母婴电商上市公司数据</a:t>
            </a:r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●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母婴电商</a:t>
            </a:r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独角兽</a:t>
            </a:r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数据</a:t>
            </a:r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4650" y="6228080"/>
            <a:ext cx="11136382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注：“规上”指电商上市公司、独角兽、千里马及新三板。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由于</a:t>
            </a:r>
            <a:r>
              <a:rPr lang="zh-CN" altLang="en-US" sz="1400" b="1" dirty="0" smtClean="0">
                <a:latin typeface="黑体" panose="02010609060101010101" charset="-122"/>
                <a:ea typeface="黑体" panose="02010609060101010101" charset="-122"/>
                <a:sym typeface="+mn-ea"/>
              </a:rPr>
              <a:t>母婴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商中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无千里马、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新三板公司，故报告只统计独角兽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和上市公司数据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335133" y="461683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四、母婴电商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规上数据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14032" y="1207555"/>
            <a:ext cx="723011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4.1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上市公司：宝宝树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2019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年收入约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3.57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亿元人民币</a:t>
            </a:r>
            <a:endParaRPr lang="zh-CN" altLang="en-US" sz="2400" b="1" dirty="0" smtClean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3240" y="2340610"/>
            <a:ext cx="4069715" cy="2846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年二手电商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千里马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共五家，分别是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5miles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（估值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32.5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亿元）、享物说（估值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29.25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亿元）、铁甲二手机（估值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16.25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亿元）、回收宝（估值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16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Plum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红布林（估值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13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亿元），总估值达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107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亿元。</a:t>
            </a:r>
            <a:endParaRPr lang="zh-CN" altLang="en-US" sz="14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从所在地分部来看，北京、上海各有两家，深圳有一家。</a:t>
            </a:r>
            <a:endParaRPr lang="zh-CN" altLang="en-US" sz="14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从成立时间来看，时间最长的成立九年，最短的为两年。</a:t>
            </a:r>
            <a:endParaRPr lang="zh-CN" altLang="en-US" sz="14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050" y="1936115"/>
            <a:ext cx="5618480" cy="34734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420" y="1936115"/>
            <a:ext cx="5939790" cy="3473450"/>
          </a:xfrm>
          <a:prstGeom prst="rect">
            <a:avLst/>
          </a:prstGeom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398145" y="5830204"/>
            <a:ext cx="11129645" cy="7416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565" y="5885449"/>
            <a:ext cx="1075880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年，宝宝树全年收入约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3.57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亿元人民币，录得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62.4%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的毛利率。全平台平均月活跃用户总数超1.39亿，其中移动端月活跃用户数达2450万，同比增长7.9%。旗舰App宝宝树孕育次月平均留存率达64%，较上年提升2%。</a:t>
            </a:r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335133" y="461683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四、母婴电商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规上数据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35622" y="1381094"/>
            <a:ext cx="56044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4.2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三家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独角兽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总估值达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42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亿美元 </a:t>
            </a:r>
            <a:endParaRPr lang="zh-CN" altLang="en-US" sz="2400" b="1" dirty="0" smtClean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7" name="Group 20"/>
          <p:cNvGrpSpPr/>
          <p:nvPr/>
        </p:nvGrpSpPr>
        <p:grpSpPr bwMode="auto">
          <a:xfrm>
            <a:off x="382905" y="2656205"/>
            <a:ext cx="4452620" cy="2768600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8" name="组合 7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625299" y="2766880"/>
            <a:ext cx="3784420" cy="223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年母婴电商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独角兽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共三家，分别是孩子王（估值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16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亿美元）、贝贝网（估值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15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亿美元）、蜜芽（估值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11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亿美元），三家总估值达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42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亿美元。</a:t>
            </a:r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033010" y="1831975"/>
            <a:ext cx="6780530" cy="479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335133" y="461683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四、母婴电商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规上数据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14032" y="1207555"/>
            <a:ext cx="600075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4.3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三家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独角兽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：成立时间最短为五年</a:t>
            </a:r>
            <a:endParaRPr lang="zh-CN" altLang="en-US" sz="2400" b="1" dirty="0" smtClean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3240" y="2340610"/>
            <a:ext cx="4069715" cy="2846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年二手电商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千里马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共五家，分别是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5miles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（估值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32.5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亿元）、享物说（估值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29.25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亿元）、铁甲二手机（估值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16.25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亿元）、回收宝（估值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16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Plum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红布林（估值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13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亿元），总估值达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107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亿元。</a:t>
            </a:r>
            <a:endParaRPr lang="zh-CN" altLang="en-US" sz="14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从所在地分部来看，北京、上海各有两家，深圳有一家。</a:t>
            </a:r>
            <a:endParaRPr lang="zh-CN" altLang="en-US" sz="14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从成立时间来看，时间最长的成立九年，最短的为两年。</a:t>
            </a:r>
            <a:endParaRPr lang="zh-CN" altLang="en-US" sz="14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735" y="1684954"/>
            <a:ext cx="5889625" cy="415738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4" y="1696720"/>
            <a:ext cx="5896086" cy="4147185"/>
          </a:xfrm>
          <a:prstGeom prst="rect">
            <a:avLst/>
          </a:prstGeom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592455" y="5949950"/>
            <a:ext cx="11129645" cy="4835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3700" y="5994037"/>
            <a:ext cx="10848068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从成立时间来看，时间最长的成立八年，最短仅为五年。从所在地分部来看，三家母婴电商分别位于南京、杭州、北京。</a:t>
            </a:r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632580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9363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881666" y="2368008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五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评级数据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74690" y="2037080"/>
            <a:ext cx="5222875" cy="2460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eaLnBrk="1" hangingPunct="1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母婴电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商消费评级综合指数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285750" indent="-285750" algn="l" eaLnBrk="1" hangingPunct="1">
              <a:lnSpc>
                <a:spcPct val="110000"/>
              </a:lnSpc>
              <a:buFont typeface="Wingdings" panose="05000000000000000000" pitchFamily="2" charset="2"/>
              <a:buChar char="l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285750" indent="-285750" algn="l" eaLnBrk="1" hangingPunct="1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母婴电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商八大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乱象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endParaRPr lang="en-US" altLang="zh-CN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indent="0" algn="l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285750" indent="-285750" algn="l" eaLnBrk="1" hangingPunct="1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母婴电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商典型投诉案例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五、母婴电商评级数据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23975" y="1231900"/>
            <a:ext cx="437324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5.1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母婴</a:t>
            </a:r>
            <a:r>
              <a:rPr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消费评级指数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321945" y="2049780"/>
            <a:ext cx="4736465" cy="4024450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56153" y="2151747"/>
            <a:ext cx="4171238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2019年全年涉及投诉的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电商有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孩子王、贝贝、德国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W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家、妈妈购、宝贝格子、乐友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其中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其中，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家垂直母婴电商入选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《2019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年全国电子商务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TOP190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消费评级榜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》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，分别是：蜜芽获“建议下单”评级，孩子网、贝贝获“谨慎下单”评级，德国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W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家、妈妈购均获“不建议下单”评级。</a:t>
            </a:r>
            <a:endParaRPr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注：评级划分由综合指数高低决定，不建议下单∈[0,0.4)，谨慎下单∈[0.4,0.75)，建议下单∈[0.75,1.0]。</a:t>
            </a:r>
            <a:endParaRPr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6" name="图片 5" descr="15844946253793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6355" y="1606550"/>
            <a:ext cx="6804025" cy="4776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五、母婴电商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评级数据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77950" y="1231900"/>
            <a:ext cx="392049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母婴</a:t>
            </a:r>
            <a:r>
              <a:rPr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八</a:t>
            </a:r>
            <a:r>
              <a:rPr 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乱象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311150" y="1831612"/>
            <a:ext cx="4726305" cy="3937363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92364" y="2108291"/>
            <a:ext cx="4047490" cy="3199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电诉宝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315.100EC.CN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）数据表明，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2019年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母婴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被投诉问题主要聚焦在：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商品质量、物流问题、虚假促销、退款问题、冻结商家资金、发货问题、售后服务、货不对板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这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八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大乱象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据“电诉宝”数据表明，涉及投诉较多的母婴电商有孩子王、贝贝、德国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W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家、妈妈购、宝贝格子、乐友等。</a:t>
            </a:r>
            <a:endParaRPr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5" name="图片 4" descr="微词云 (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8440" y="1304290"/>
            <a:ext cx="6615430" cy="5078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五、母婴电商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评级数据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26990" y="1186815"/>
            <a:ext cx="60058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5.3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母婴</a:t>
            </a:r>
            <a:r>
              <a:rPr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投诉典型案例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-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妈妈购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466725" y="1894840"/>
            <a:ext cx="4752975" cy="4320909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34695" y="1891305"/>
            <a:ext cx="4104640" cy="392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据“电数宝”显示，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年度“妈妈购”共获得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11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次消费评级，均获“不建议下单”评级，综合评定，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年“妈妈购”获“不建议下单”评级。</a:t>
            </a:r>
            <a:endParaRPr lang="en-US" alt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投诉地区分布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用户主要集中地为安徽省、北京市、山东省、广东省、浙江省、湖北省、福建省。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投诉性别及金额分布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用户中男生的占比为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25.000%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、女生的占比为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75.000%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。另外，用户投诉“妈妈购”的消费金额集中在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10000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元以上，占比为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50.000%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投诉问题类型：存在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冻结商家资金、发货问题、退款问题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等问题。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176" name="图片 176" descr="158105751557509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1300" y="2224405"/>
            <a:ext cx="6479540" cy="38722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五、母婴电商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评级数据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376" y="1094740"/>
            <a:ext cx="60058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5.4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母婴</a:t>
            </a:r>
            <a:r>
              <a:rPr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投诉典型案例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-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孩子王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776605" y="1654991"/>
            <a:ext cx="4785995" cy="481148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013460" y="1758125"/>
            <a:ext cx="4186555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据“电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诉</a:t>
            </a: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宝”显示，2019年度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“孩子王”共获得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15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次消费评级，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次获“不建议下单”评级，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次获“谨慎下单”评级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,3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次获“建议下单”评级，综合评定，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年“孩子王”获“谨慎下单”评级。</a:t>
            </a:r>
            <a:endParaRPr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投诉地区分布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：用户主要集中地为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江苏省、北京市、四川省、天津市、安徽省、山东省、河北省、浙江省、湖南省、重庆市。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投诉性别及金额分布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：用户中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男性的占比为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15.385%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、女性的占比为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84.615%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。另外，用户投诉“孩子王”的消费金额集中在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0-100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100-500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元区间，占比分别为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30.769%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23.007%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投诉问题类型：存在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商品质量、发货问题、退换货难、退款问题、霸王条款、虚假促销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等问题。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10" name="图片 6" descr="158105965859549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80710" y="1758315"/>
            <a:ext cx="6069330" cy="4708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五、母婴电商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评级数据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79525" y="1186815"/>
            <a:ext cx="59268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5.5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母婴</a:t>
            </a:r>
            <a:r>
              <a:rPr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投诉典型案例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-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贝贝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229870" y="1709057"/>
            <a:ext cx="5332730" cy="4974772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46735" y="2035810"/>
            <a:ext cx="457898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据“电数宝”显示，2019年度“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“贝贝”共获得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16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次消费评级，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次获“不建议下单”评级，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次获“谨慎下单”评级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,3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次获“建议下单”评级，综合评定，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年“贝贝”获“谨慎下单”评级。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>
              <a:spcAft>
                <a:spcPts val="600"/>
              </a:spcAft>
            </a:pP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投诉地区分布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：用户主要集中地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排名前十依次为广东省、山东省、四川省、安徽省、浙江省、江苏省、湖南省、陕西省、上海市、云南省。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投诉性别及金额分布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：用户中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男性的占比为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35.484%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、女性的占比为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64.516%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。另外，用户投诉“贝贝”的消费金额集中在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100-500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元区间、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10000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元以上，占比皆为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25.806%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投诉问题类型：存在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退店保证金不退还、信息泄露、发货问题、售后服务、商品质量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等问题。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197" name="图片 194" descr="158140106021579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2610" y="1631871"/>
            <a:ext cx="6102350" cy="498617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8173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五、母婴电商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评级数据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79524" y="1186815"/>
            <a:ext cx="5872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5.6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母婴</a:t>
            </a:r>
            <a:r>
              <a:rPr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投诉典型案例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-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德国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W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家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145144" y="1785257"/>
            <a:ext cx="4953272" cy="4593771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01955" y="2026920"/>
            <a:ext cx="4262755" cy="4015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据“电数宝”显示，2019年度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“德国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W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家”共获得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次消费评级，均获“不建议下单”评级，综合评定，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年“德国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W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家”获“不建议下单”评级。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/>
            <a:endParaRPr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/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投诉地区分布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：用户主要集中地为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为上海市、四川省、山东省、广东省、广西壮族自治区、江西省、湖北省、湖南省、辽宁省。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/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投诉性别及金额分布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：用户中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男生的占比为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40.000%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、女生的占比为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60.000%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。另外，用户投诉“德国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W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家”的消费金额主要在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1000-5000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元区间，占比为</a:t>
            </a:r>
            <a:r>
              <a:rPr lang="en-US" alt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70.000%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投诉问题类型：存在</a:t>
            </a:r>
            <a:r>
              <a:rPr lang="zh-CN" altLang="en-US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发货问题、退款难、售后服务差、商品质量、订单问题</a:t>
            </a:r>
            <a:r>
              <a:rPr lang="zh-CN" sz="16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等问题。</a:t>
            </a:r>
            <a:endParaRPr lang="zh-CN" sz="16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204" name="图片 200" descr="1581486660164094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655" y="2442845"/>
            <a:ext cx="6795135" cy="35991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446304" y="448348"/>
            <a:ext cx="2327910" cy="607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六、报告附录</a:t>
            </a:r>
            <a:endParaRPr lang="zh-CN" altLang="en-US" sz="28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73563" y="1169976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6.1 </a:t>
            </a:r>
            <a:r>
              <a:rPr lang="en-US" altLang="zh-CN" sz="2400" b="1" dirty="0" err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关于我们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1" name="图片 20" descr="C:\Users\Administrator\Desktop\ppt内容\关于我们.jpg关于我们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456757" y="1106723"/>
            <a:ext cx="3465195" cy="5329555"/>
          </a:xfrm>
          <a:prstGeom prst="rect">
            <a:avLst/>
          </a:prstGeom>
        </p:spPr>
      </p:pic>
      <p:sp>
        <p:nvSpPr>
          <p:cNvPr id="8" name="TextBox 30"/>
          <p:cNvSpPr txBox="1"/>
          <p:nvPr/>
        </p:nvSpPr>
        <p:spPr>
          <a:xfrm>
            <a:off x="543559" y="1957070"/>
            <a:ext cx="7605017" cy="43558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44145" indent="385445" fontAlgn="auto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网经社公司是中国电商行业的“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Bloomberg</a:t>
            </a:r>
            <a:r>
              <a:rPr lang="en-US" altLang="zh-CN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”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。运营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网经社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www100EC.cn(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电商门户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、电子商务研究中心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(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智库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、电数宝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(DT)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、电融宝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(FA)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、电诉宝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(315)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等子平台，面向电商提供媒体</a:t>
            </a:r>
            <a:r>
              <a:rPr lang="en-US" altLang="zh-CN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/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智库</a:t>
            </a:r>
            <a:r>
              <a:rPr lang="en-US" altLang="zh-CN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/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平台三大系列、</a:t>
            </a:r>
            <a:r>
              <a:rPr lang="en-US" altLang="zh-CN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20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余项专业产品服务。</a:t>
            </a:r>
            <a:endParaRPr lang="zh-CN" altLang="en-US" sz="1600" b="1" kern="200" dirty="0"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  <a:p>
            <a:pPr marL="144145" indent="385445" fontAlgn="auto">
              <a:lnSpc>
                <a:spcPct val="120000"/>
              </a:lnSpc>
            </a:pPr>
            <a:endParaRPr lang="zh-CN" altLang="en-US" sz="1600" b="1" kern="200" dirty="0"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网经社网站（100EC.CN）旗下拥有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100多个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电商细分频道、平台、分站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</a:rPr>
              <a:t>，365天/12小时滚动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发布国内外电商资讯，为全国电商用户提供全面、及时、专业的资讯，是国内首屈一指的电商门户入口。</a:t>
            </a:r>
            <a:endParaRPr lang="zh-CN" altLang="en-US" sz="1600" b="1" kern="200" dirty="0"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  <a:p>
            <a:pPr marL="144145" indent="385445" fontAlgn="auto">
              <a:lnSpc>
                <a:spcPct val="120000"/>
              </a:lnSpc>
            </a:pPr>
            <a:endParaRPr lang="zh-CN" altLang="en-US" sz="1600" b="1" kern="500" dirty="0">
              <a:solidFill>
                <a:schemeClr val="bg1"/>
              </a:solidFill>
              <a:uFillTx/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公司总部位于杭州，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</a:rPr>
              <a:t>系国内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唯一拥有A股上市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公司背景的服务电商产业链的第三方媒体、智库和平台，母公司在全国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拥有30个分支机构，员工1000余人，市值近百亿</a:t>
            </a: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，实力雄厚，是我国电商行业的见证者与推动者。</a:t>
            </a:r>
            <a:endParaRPr lang="zh-CN" altLang="en-US" sz="1600" b="1" kern="200" dirty="0"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endParaRPr lang="zh-CN" altLang="en-US" sz="1600" b="1" kern="20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charset="-122"/>
                <a:ea typeface="黑体" panose="02010609060101010101" charset="-122"/>
                <a:cs typeface="方正兰亭粗黑简体" panose="02000000000000000000" charset="-122"/>
              </a:rPr>
              <a:t>网经社在工信部、公安机关网站合法备案运行，服务客户除覆盖各大电商上市公司、独角兽等“头部平台”和创业者外，还包括国家和各地政府部门，有口皆碑。</a:t>
            </a:r>
            <a:endParaRPr lang="zh-CN" altLang="en-US" sz="1600" b="1" kern="200" dirty="0"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 descr="服务领域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6170" y="802005"/>
            <a:ext cx="10415270" cy="5859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341120" y="314325"/>
            <a:ext cx="9201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产品服务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6" name="图片 15" descr="产品服务体系"/>
          <p:cNvPicPr>
            <a:picLocks noChangeAspect="1"/>
          </p:cNvPicPr>
          <p:nvPr/>
        </p:nvPicPr>
        <p:blipFill>
          <a:blip r:embed="rId1"/>
          <a:srcRect l="5560" t="2951" r="4802" b="-2867"/>
          <a:stretch>
            <a:fillRect/>
          </a:stretch>
        </p:blipFill>
        <p:spPr>
          <a:xfrm>
            <a:off x="2286656" y="821055"/>
            <a:ext cx="9744710" cy="603694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55" y="2834461"/>
            <a:ext cx="1874189" cy="188286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-54610" y="4863465"/>
            <a:ext cx="2440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下载网经社产品服务资源书</a:t>
            </a:r>
            <a:endParaRPr lang="zh-CN" altLang="en-U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26820" y="314325"/>
            <a:ext cx="9201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投融资服务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5" name="图片 14" descr="电融宝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5504" y="1040463"/>
            <a:ext cx="9944100" cy="55943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8" y="3094484"/>
            <a:ext cx="1757451" cy="1709737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0" y="4827947"/>
            <a:ext cx="2317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进入网经社“电融宝”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瓜分</a:t>
            </a:r>
            <a:r>
              <a:rPr lang="en-US" altLang="zh-CN" sz="1400" b="1" dirty="0"/>
              <a:t>6</a:t>
            </a:r>
            <a:r>
              <a:rPr lang="zh-CN" altLang="en-US" sz="1400" b="1" dirty="0"/>
              <a:t>万亿资金</a:t>
            </a:r>
            <a:endParaRPr lang="zh-CN" altLang="en-U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-4445" y="5812155"/>
            <a:ext cx="12208510" cy="1047750"/>
            <a:chOff x="-7" y="8866"/>
            <a:chExt cx="19226" cy="1950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1"/>
            <a:srcRect r="-389"/>
            <a:stretch>
              <a:fillRect/>
            </a:stretch>
          </p:blipFill>
          <p:spPr>
            <a:xfrm>
              <a:off x="14343" y="8888"/>
              <a:ext cx="4876" cy="1928"/>
            </a:xfrm>
            <a:prstGeom prst="rect">
              <a:avLst/>
            </a:prstGeom>
          </p:spPr>
        </p:pic>
        <p:pic>
          <p:nvPicPr>
            <p:cNvPr id="12" name="图片 11" descr="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9657" y="8879"/>
              <a:ext cx="4706" cy="1928"/>
            </a:xfrm>
            <a:prstGeom prst="rect">
              <a:avLst/>
            </a:prstGeom>
          </p:spPr>
        </p:pic>
        <p:pic>
          <p:nvPicPr>
            <p:cNvPr id="13" name="图片 12" descr="2"/>
            <p:cNvPicPr>
              <a:picLocks noChangeAspect="1"/>
            </p:cNvPicPr>
            <p:nvPr/>
          </p:nvPicPr>
          <p:blipFill>
            <a:blip r:embed="rId3"/>
            <a:srcRect r="-1341"/>
            <a:stretch>
              <a:fillRect/>
            </a:stretch>
          </p:blipFill>
          <p:spPr>
            <a:xfrm>
              <a:off x="4813" y="8879"/>
              <a:ext cx="4932" cy="1928"/>
            </a:xfrm>
            <a:prstGeom prst="rect">
              <a:avLst/>
            </a:prstGeom>
          </p:spPr>
        </p:pic>
        <p:pic>
          <p:nvPicPr>
            <p:cNvPr id="14" name="图片 13" descr="3"/>
            <p:cNvPicPr>
              <a:picLocks noChangeAspect="1"/>
            </p:cNvPicPr>
            <p:nvPr/>
          </p:nvPicPr>
          <p:blipFill>
            <a:blip r:embed="rId4"/>
            <a:srcRect r="-673"/>
            <a:stretch>
              <a:fillRect/>
            </a:stretch>
          </p:blipFill>
          <p:spPr>
            <a:xfrm>
              <a:off x="-7" y="8866"/>
              <a:ext cx="4876" cy="1928"/>
            </a:xfrm>
            <a:prstGeom prst="rect">
              <a:avLst/>
            </a:prstGeom>
          </p:spPr>
        </p:pic>
      </p:grpSp>
      <p:pic>
        <p:nvPicPr>
          <p:cNvPr id="21" name="图片 20" descr="151"/>
          <p:cNvPicPr>
            <a:picLocks noChangeAspect="1"/>
          </p:cNvPicPr>
          <p:nvPr/>
        </p:nvPicPr>
        <p:blipFill>
          <a:blip r:embed="rId5"/>
          <a:srcRect t="-4008"/>
          <a:stretch>
            <a:fillRect/>
          </a:stretch>
        </p:blipFill>
        <p:spPr>
          <a:xfrm>
            <a:off x="1619885" y="1036955"/>
            <a:ext cx="8959850" cy="1728470"/>
          </a:xfrm>
          <a:prstGeom prst="rect">
            <a:avLst/>
          </a:prstGeom>
        </p:spPr>
      </p:pic>
      <p:pic>
        <p:nvPicPr>
          <p:cNvPr id="22" name="图片 21" descr="15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10360" y="2343150"/>
            <a:ext cx="8955405" cy="1731645"/>
          </a:xfrm>
          <a:prstGeom prst="rect">
            <a:avLst/>
          </a:prstGeom>
        </p:spPr>
      </p:pic>
      <p:sp>
        <p:nvSpPr>
          <p:cNvPr id="23" name="圆角矩形 39"/>
          <p:cNvSpPr/>
          <p:nvPr/>
        </p:nvSpPr>
        <p:spPr>
          <a:xfrm>
            <a:off x="4073525" y="4432299"/>
            <a:ext cx="4229100" cy="51117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10000+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电商融资数据库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圆角矩形 41"/>
          <p:cNvSpPr/>
          <p:nvPr/>
        </p:nvSpPr>
        <p:spPr>
          <a:xfrm>
            <a:off x="62230" y="2116455"/>
            <a:ext cx="1493520" cy="91503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endParaRPr lang="en-US" altLang="zh-CN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创业公司项目库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圆角矩形 46"/>
          <p:cNvSpPr/>
          <p:nvPr/>
        </p:nvSpPr>
        <p:spPr>
          <a:xfrm>
            <a:off x="10665941" y="2116455"/>
            <a:ext cx="1493520" cy="91503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20000+</a:t>
            </a:r>
            <a:endParaRPr 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投融资方数据库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97400" y="5995670"/>
            <a:ext cx="2997200" cy="6819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zh-CN" sz="3200" b="1" dirty="0">
                <a:ln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投融沙龙</a:t>
            </a:r>
            <a:endParaRPr lang="zh-CN" altLang="zh-CN" sz="3200" b="1" dirty="0">
              <a:ln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23093" y="3296414"/>
            <a:ext cx="12218268" cy="3561586"/>
            <a:chOff x="-23093" y="3293937"/>
            <a:chExt cx="12218268" cy="2789977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9" name="矩形 8"/>
            <p:cNvSpPr/>
            <p:nvPr/>
          </p:nvSpPr>
          <p:spPr>
            <a:xfrm>
              <a:off x="-23093" y="3613954"/>
              <a:ext cx="12195173" cy="2335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-23093" y="3293937"/>
              <a:ext cx="12218268" cy="2789977"/>
              <a:chOff x="0" y="3293937"/>
              <a:chExt cx="12218268" cy="2789977"/>
            </a:xfrm>
            <a:grpFill/>
          </p:grpSpPr>
          <p:sp>
            <p:nvSpPr>
              <p:cNvPr id="11" name="矩形 10"/>
              <p:cNvSpPr/>
              <p:nvPr/>
            </p:nvSpPr>
            <p:spPr>
              <a:xfrm>
                <a:off x="0" y="3501008"/>
                <a:ext cx="12218268" cy="258290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charset="-122"/>
                    <a:ea typeface="仿宋" panose="02010609060101010101" charset="-122"/>
                  </a:rPr>
                  <a:t>网经社总编辑、网经社电子商务研究中心主任 </a:t>
                </a:r>
                <a:endParaRPr lang="zh-CN" altLang="en-US" sz="1600" b="1" dirty="0">
                  <a:latin typeface="仿宋" panose="02010609060101010101" charset="-122"/>
                  <a:ea typeface="仿宋" panose="02010609060101010101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charset="-122"/>
                    <a:ea typeface="仿宋" panose="02010609060101010101" charset="-122"/>
                  </a:rPr>
                  <a:t>长期从事电子商务（零售电商、跨境电商、农村电商、大宗电商、服务电商、社交电商、电商金融、电商物流和电商园区孵化器、政府电商规划促进等）、新零售、O2O、互联网+、共享经济等领域研究、咨询与服务工作，是我国产业互联网首倡者和推动者。</a:t>
                </a:r>
                <a:endParaRPr lang="zh-CN" altLang="en-US" sz="1600" b="1" dirty="0">
                  <a:latin typeface="仿宋" panose="02010609060101010101" charset="-122"/>
                  <a:ea typeface="仿宋" panose="02010609060101010101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charset="-122"/>
                    <a:ea typeface="仿宋" panose="02010609060101010101" charset="-122"/>
                  </a:rPr>
                  <a:t>十余年来，与近百余家电商平台和品牌保持密切合作，调研联系近千家各类电商产业链公司，并担任多家国内一二线大型平台电商、上市公司战略顾问和海内外多家机构投融资顾问，曾出席参加江南会电子商务投融资沙龙、中金投资论坛、中国风险投资论坛、浙大科技园创业电商投融资沙龙等会议，是我国电商领域屈指可数的融理论、实践一体的务实专家，具有较大业内影响力。</a:t>
                </a:r>
                <a:endParaRPr lang="zh-CN" altLang="en-US" sz="1600" b="1" dirty="0">
                  <a:latin typeface="仿宋" panose="02010609060101010101" charset="-122"/>
                  <a:ea typeface="仿宋" panose="02010609060101010101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charset="-122"/>
                    <a:ea typeface="仿宋" panose="02010609060101010101" charset="-122"/>
                  </a:rPr>
                  <a:t>【专栏】： 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仿宋" panose="02010609060101010101" charset="-122"/>
                    <a:ea typeface="仿宋" panose="02010609060101010101" charset="-122"/>
                    <a:hlinkClick r:id="rId1"/>
                  </a:rPr>
                  <a:t>http://www.100ec.cn/zt/expert_caolei/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仿宋" panose="02010609060101010101" charset="-122"/>
                    <a:ea typeface="仿宋" panose="02010609060101010101" charset="-122"/>
                  </a:rPr>
                  <a:t> </a:t>
                </a:r>
                <a:endParaRPr lang="zh-CN" altLang="en-US" sz="1600" b="1" dirty="0">
                  <a:solidFill>
                    <a:schemeClr val="bg1"/>
                  </a:solidFill>
                  <a:latin typeface="仿宋" panose="02010609060101010101" charset="-122"/>
                  <a:ea typeface="仿宋" panose="02010609060101010101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charset="-122"/>
                    <a:ea typeface="仿宋" panose="02010609060101010101" charset="-122"/>
                  </a:rPr>
                  <a:t>【电话】：0571-87756579   </a:t>
                </a:r>
                <a:endParaRPr lang="en-US" altLang="zh-CN" sz="1600" b="1" dirty="0">
                  <a:latin typeface="仿宋" panose="02010609060101010101" charset="-122"/>
                  <a:ea typeface="仿宋" panose="02010609060101010101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charset="-122"/>
                    <a:ea typeface="仿宋" panose="02010609060101010101" charset="-122"/>
                  </a:rPr>
                  <a:t>【E-mail】：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仿宋" panose="02010609060101010101" charset="-122"/>
                    <a:ea typeface="仿宋" panose="02010609060101010101" charset="-122"/>
                    <a:hlinkClick r:id="rId2"/>
                  </a:rPr>
                  <a:t>CaoLei@NetSun.com</a:t>
                </a:r>
                <a:endParaRPr lang="zh-CN" altLang="en-US" sz="1400" b="1" dirty="0">
                  <a:solidFill>
                    <a:schemeClr val="bg1"/>
                  </a:solidFill>
                  <a:latin typeface="仿宋" panose="02010609060101010101" charset="-122"/>
                  <a:ea typeface="仿宋" panose="02010609060101010101" charset="-122"/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>
                <a:off x="2497187" y="3293937"/>
                <a:ext cx="360040" cy="2153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3" name="椭圆 1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344023" y="314631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6.4 </a:t>
            </a:r>
            <a:r>
              <a:rPr lang="en-US" altLang="zh-CN" sz="2400" b="1" dirty="0" err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联系我们</a:t>
            </a:r>
            <a:endParaRPr lang="zh-CN" altLang="en-US" sz="20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6" name="图片 1" descr="c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8537" y="862508"/>
            <a:ext cx="2870809" cy="24815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图片 1" descr="QQ图片201608101524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656" y="432733"/>
            <a:ext cx="3673117" cy="293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椭圆 19"/>
          <p:cNvSpPr/>
          <p:nvPr/>
        </p:nvSpPr>
        <p:spPr>
          <a:xfrm>
            <a:off x="3627298" y="2372161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标题 4"/>
          <p:cNvSpPr txBox="1"/>
          <p:nvPr/>
        </p:nvSpPr>
        <p:spPr>
          <a:xfrm>
            <a:off x="3627298" y="2480174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endParaRPr lang="en-US" altLang="zh-CN" sz="2400" b="1" dirty="0">
              <a:solidFill>
                <a:schemeClr val="bg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1779136" y="2777522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曹 磊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059346" y="2626220"/>
            <a:ext cx="1336239" cy="538029"/>
            <a:chOff x="3275469" y="5051211"/>
            <a:chExt cx="1336239" cy="538029"/>
          </a:xfrm>
        </p:grpSpPr>
        <p:cxnSp>
          <p:nvCxnSpPr>
            <p:cNvPr id="26" name="直接连接符 25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报告审定</a:t>
              </a:r>
              <a:endParaRPr lang="zh-CN" altLang="en-US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698865" y="3103880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>
                <a:latin typeface="黑体" panose="02010609060101010101" charset="-122"/>
                <a:ea typeface="黑体" panose="02010609060101010101" charset="-122"/>
              </a:rPr>
              <a:t>扫描二维码联系分析师（备注姓名、公司、职位、目的）</a:t>
            </a:r>
            <a:endParaRPr lang="zh-CN" altLang="en-US" sz="1400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/>
      <p:bldP spid="2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6"/>
          <p:cNvSpPr txBox="1"/>
          <p:nvPr/>
        </p:nvSpPr>
        <p:spPr>
          <a:xfrm>
            <a:off x="538480" y="1940560"/>
            <a:ext cx="7984490" cy="50774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报告主编</a:t>
            </a:r>
            <a:endParaRPr lang="zh-CN" altLang="en-US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endParaRPr lang="zh-CN" altLang="en-US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莫岱青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网经社电子商务研究中心网络零售部主任、高级分析师</a:t>
            </a:r>
            <a:endParaRPr lang="zh-CN" altLang="en-US" b="1" dirty="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endParaRPr lang="zh-CN" altLang="en-US" b="1" dirty="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【研究领域】：</a:t>
            </a:r>
            <a:r>
              <a:rPr lang="zh-CN" altLang="en-US" sz="1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实物消费品零售电商领域，包括综合电商、进口跨境电商、农村电商、社交电商、网红电商、社区电商、医药电商、生鲜电商、新零售、奢侈品电商、汽车电商、母婴电商、二手电商、导购电商、美妆电商、酒水电商、电商服务商</a:t>
            </a:r>
            <a:endParaRPr lang="zh-CN" altLang="en-US" sz="1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【专栏】：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  <a:hlinkClick r:id="rId1"/>
              </a:rPr>
              <a:t>www.100ec.cn/expert--527.html 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【电话】：0571-88218286  【E-mail】：</a:t>
            </a:r>
            <a:r>
              <a:rPr lang="en-US" altLang="x-none" sz="1400" b="1" dirty="0">
                <a:solidFill>
                  <a:schemeClr val="tx1"/>
                </a:solidFill>
                <a:cs typeface="+mn-ea"/>
              </a:rPr>
              <a:t>B2C@NetSun.com</a:t>
            </a:r>
            <a:endParaRPr lang="en-US" altLang="x-none" sz="1400" b="1" dirty="0">
              <a:solidFill>
                <a:schemeClr val="tx1"/>
              </a:solidFill>
              <a:cs typeface="+mn-ea"/>
            </a:endParaRPr>
          </a:p>
          <a:p>
            <a:pPr lvl="0"/>
            <a:endParaRPr lang="en-US" altLang="x-none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endParaRPr lang="en-US" altLang="x-none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报告编委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网经社电子商务研究中心 网络零售部张勇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endParaRPr lang="en-US" altLang="x-none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endParaRPr lang="zh-CN" altLang="en-US" sz="1400" b="1" dirty="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endParaRPr lang="zh-CN" altLang="en-US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/>
            <a:r>
              <a:rPr lang="zh-CN" altLang="en-US" dirty="0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　</a:t>
            </a:r>
            <a:endParaRPr lang="zh-CN" altLang="en-US" dirty="0">
              <a:solidFill>
                <a:srgbClr val="0020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0" y="1223645"/>
            <a:ext cx="2390775" cy="44018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perspectiveFront"/>
            <a:lightRig rig="threePt" dir="t"/>
          </a:scene3d>
        </p:spPr>
      </p:pic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报告附录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44023" y="1169976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联系我们</a:t>
            </a:r>
            <a:endParaRPr lang="zh-CN" altLang="en-US" sz="20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02955" y="5720715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>
                <a:latin typeface="黑体" panose="02010609060101010101" charset="-122"/>
                <a:ea typeface="黑体" panose="02010609060101010101" charset="-122"/>
              </a:rPr>
              <a:t>扫描二维码联系分析师（备注姓名、公司、职位、目的）</a:t>
            </a:r>
            <a:endParaRPr lang="zh-CN" altLang="en-US" sz="1400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0"/>
            <a:ext cx="12187282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333365" y="2296795"/>
            <a:ext cx="6286500" cy="255333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携手并进</a:t>
            </a:r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94665" y="2296795"/>
            <a:ext cx="6286500" cy="255454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精诚合作</a:t>
            </a:r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530" y="3637736"/>
            <a:ext cx="1874189" cy="188286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672330" y="5598795"/>
            <a:ext cx="2644140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1600" b="1" dirty="0">
                <a:solidFill>
                  <a:schemeClr val="accent4"/>
                </a:solidFill>
                <a:effectLst/>
              </a:rPr>
              <a:t>扫描二维码</a:t>
            </a:r>
            <a:endParaRPr lang="zh-CN" altLang="en-US" sz="1600" b="1" dirty="0">
              <a:solidFill>
                <a:schemeClr val="accent4"/>
              </a:solidFill>
              <a:effectLst/>
            </a:endParaRPr>
          </a:p>
          <a:p>
            <a:pPr algn="ctr"/>
            <a:r>
              <a:rPr lang="zh-CN" altLang="en-US" sz="1600" b="1" dirty="0">
                <a:solidFill>
                  <a:schemeClr val="accent4"/>
                </a:solidFill>
                <a:effectLst/>
              </a:rPr>
              <a:t>下载网经社产品服务资源书</a:t>
            </a:r>
            <a:endParaRPr lang="zh-CN" altLang="en-US" sz="1600" b="1" dirty="0">
              <a:solidFill>
                <a:schemeClr val="accent4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3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4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KSO_WM_SLIDE_MODEL_TYPE" val="numdgm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8.xml><?xml version="1.0" encoding="utf-8"?>
<p:tagLst xmlns:p="http://schemas.openxmlformats.org/presentationml/2006/main">
  <p:tag name="KSO_WM_SLIDE_MODEL_TYPE" val="numdgm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SLIDE_MODEL_TYPE" val="numdgm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2.xml><?xml version="1.0" encoding="utf-8"?>
<p:tagLst xmlns:p="http://schemas.openxmlformats.org/presentationml/2006/main">
  <p:tag name="KSO_WM_SLIDE_MODEL_TYPE" val="numdgm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4.xml><?xml version="1.0" encoding="utf-8"?>
<p:tagLst xmlns:p="http://schemas.openxmlformats.org/presentationml/2006/main">
  <p:tag name="KSO_WM_SLIDE_MODEL_TYPE" val="numdgm"/>
</p:tagLst>
</file>

<file path=ppt/tags/tag15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SLIDE_MODEL_TYPE" val="numdgm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9.xml><?xml version="1.0" encoding="utf-8"?>
<p:tagLst xmlns:p="http://schemas.openxmlformats.org/presentationml/2006/main">
  <p:tag name="KSO_WM_SLIDE_MODEL_TYPE" val="numdgm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1.xml><?xml version="1.0" encoding="utf-8"?>
<p:tagLst xmlns:p="http://schemas.openxmlformats.org/presentationml/2006/main">
  <p:tag name="KSO_WM_SLIDE_MODEL_TYPE" val="numdgm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3.xml><?xml version="1.0" encoding="utf-8"?>
<p:tagLst xmlns:p="http://schemas.openxmlformats.org/presentationml/2006/main">
  <p:tag name="KSO_WM_SLIDE_MODEL_TYPE" val="numdgm"/>
</p:tagLst>
</file>

<file path=ppt/tags/tag24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6.xml><?xml version="1.0" encoding="utf-8"?>
<p:tagLst xmlns:p="http://schemas.openxmlformats.org/presentationml/2006/main">
  <p:tag name="KSO_WM_SLIDE_MODEL_TYPE" val="numdgm"/>
</p:tagLst>
</file>

<file path=ppt/tags/tag2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8.xml><?xml version="1.0" encoding="utf-8"?>
<p:tagLst xmlns:p="http://schemas.openxmlformats.org/presentationml/2006/main">
  <p:tag name="KSO_WM_SLIDE_MODEL_TYPE" val="numdgm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0.xml><?xml version="1.0" encoding="utf-8"?>
<p:tagLst xmlns:p="http://schemas.openxmlformats.org/presentationml/2006/main">
  <p:tag name="KSO_WM_SLIDE_MODEL_TYPE" val="numdgm"/>
</p:tagLst>
</file>

<file path=ppt/tags/tag31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32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9400</Words>
  <Application>WPS 演示</Application>
  <PresentationFormat>自定义</PresentationFormat>
  <Paragraphs>1448</Paragraphs>
  <Slides>43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7" baseType="lpstr">
      <vt:lpstr>Arial</vt:lpstr>
      <vt:lpstr>宋体</vt:lpstr>
      <vt:lpstr>Wingdings</vt:lpstr>
      <vt:lpstr>黑体</vt:lpstr>
      <vt:lpstr>Calibri</vt:lpstr>
      <vt:lpstr>仿宋</vt:lpstr>
      <vt:lpstr>Times New Roman</vt:lpstr>
      <vt:lpstr>Wingdings</vt:lpstr>
      <vt:lpstr>微软雅黑</vt:lpstr>
      <vt:lpstr>Arial Unicode MS</vt:lpstr>
      <vt:lpstr>方正兰亭粗黑简体</vt:lpstr>
      <vt:lpstr>Impact MT Std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M_蒙慧欣</dc:creator>
  <cp:lastModifiedBy>Administrator</cp:lastModifiedBy>
  <cp:revision>318</cp:revision>
  <dcterms:created xsi:type="dcterms:W3CDTF">2019-04-02T08:08:00Z</dcterms:created>
  <dcterms:modified xsi:type="dcterms:W3CDTF">2020-08-05T09:22:00Z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  <property fmtid="{D5CDD505-2E9C-101B-9397-08002B2CF9AE}" pid="3" name="KSORubyTemplateID">
    <vt:lpwstr>2</vt:lpwstr>
  </property>
</Properties>
</file>