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318" r:id="rId3"/>
    <p:sldId id="559" r:id="rId4"/>
    <p:sldId id="1542" r:id="rId5"/>
    <p:sldId id="2384" r:id="rId6"/>
    <p:sldId id="2385" r:id="rId7"/>
    <p:sldId id="1461" r:id="rId8"/>
    <p:sldId id="1410" r:id="rId10"/>
    <p:sldId id="1600" r:id="rId11"/>
    <p:sldId id="1601" r:id="rId12"/>
    <p:sldId id="2140" r:id="rId13"/>
    <p:sldId id="2201" r:id="rId14"/>
    <p:sldId id="1462" r:id="rId15"/>
    <p:sldId id="2141" r:id="rId16"/>
    <p:sldId id="2163" r:id="rId17"/>
    <p:sldId id="2164" r:id="rId18"/>
    <p:sldId id="2165" r:id="rId19"/>
    <p:sldId id="2166" r:id="rId20"/>
    <p:sldId id="2167" r:id="rId21"/>
    <p:sldId id="2279" r:id="rId22"/>
    <p:sldId id="2202" r:id="rId23"/>
    <p:sldId id="2203" r:id="rId24"/>
    <p:sldId id="2324" r:id="rId25"/>
    <p:sldId id="2323" r:id="rId26"/>
    <p:sldId id="2386" r:id="rId27"/>
    <p:sldId id="2211" r:id="rId28"/>
    <p:sldId id="1509" r:id="rId29"/>
    <p:sldId id="2092" r:id="rId30"/>
    <p:sldId id="1510" r:id="rId31"/>
    <p:sldId id="1512" r:id="rId32"/>
    <p:sldId id="2325" r:id="rId33"/>
    <p:sldId id="1536" r:id="rId3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202020"/>
    <a:srgbClr val="323232"/>
    <a:srgbClr val="CC3300"/>
    <a:srgbClr val="CC00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927" autoAdjust="0"/>
    <p:restoredTop sz="95401" autoAdjust="0"/>
  </p:normalViewPr>
  <p:slideViewPr>
    <p:cSldViewPr snapToGrid="0">
      <p:cViewPr>
        <p:scale>
          <a:sx n="89" d="100"/>
          <a:sy n="89" d="100"/>
        </p:scale>
        <p:origin x="-258" y="-6"/>
      </p:cViewPr>
      <p:guideLst>
        <p:guide orient="horz" pos="2157"/>
        <p:guide pos="39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91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hyperlink" Target="mailto:CaoLei@NetSun.com" TargetMode="External"/><Relationship Id="rId1" Type="http://schemas.openxmlformats.org/officeDocument/2006/relationships/hyperlink" Target="http://www.100ec.cn/zt/expert_caolei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8.png"/><Relationship Id="rId1" Type="http://schemas.openxmlformats.org/officeDocument/2006/relationships/hyperlink" Target="http://www.100ec.cn/expert--527.html" TargetMode="Externa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0.png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产业电商空白报告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525" y="4604"/>
            <a:ext cx="12207240" cy="686657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8952" y="2302124"/>
            <a:ext cx="1201846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2021</a:t>
            </a: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zh-CN" alt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中国二手电商投</a:t>
            </a: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融资数据报告</a:t>
            </a:r>
            <a:endParaRPr lang="zh-CN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2207" y="4200267"/>
            <a:ext cx="7436934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报告发布：网经社电子商务</a:t>
            </a:r>
            <a:r>
              <a:rPr lang="zh-CN" altLang="en-US" sz="2400" b="1" dirty="0" smtClean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研究中心</a:t>
            </a:r>
            <a:endParaRPr lang="zh-CN" altLang="en-US" sz="2400" b="1" dirty="0">
              <a:solidFill>
                <a:srgbClr val="019FF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发布日期：</a:t>
            </a:r>
            <a:r>
              <a:rPr lang="en-US" altLang="zh-CN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2022</a:t>
            </a:r>
            <a:r>
              <a:rPr lang="zh-CN" altLang="en-US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dirty="0" smtClean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 sz="2400" b="1" dirty="0" smtClean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26</a:t>
            </a:r>
            <a:r>
              <a:rPr lang="zh-CN" altLang="en-US" sz="2400" b="1" dirty="0" smtClean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日</a:t>
            </a:r>
            <a:endParaRPr lang="en-US" altLang="zh-CN" sz="2400" b="1" dirty="0">
              <a:solidFill>
                <a:srgbClr val="019FF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数据来源：网经社“电数宝”（</a:t>
            </a:r>
            <a:r>
              <a:rPr lang="en-US" altLang="zh-CN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DATA.100EC.CN</a:t>
            </a:r>
            <a:r>
              <a:rPr lang="zh-CN" altLang="en-US" sz="2400" b="1" dirty="0">
                <a:solidFill>
                  <a:srgbClr val="019FF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1" dirty="0">
              <a:solidFill>
                <a:srgbClr val="019FF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135" y="4244220"/>
            <a:ext cx="1663052" cy="1691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66351" y="3544041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72458" y="2818259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86499" y="290978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6078" y="3979757"/>
            <a:ext cx="2905259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、本报告相关知识产权归发布方所有，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任何企业、机构、媒体等单位及个人引用本报告数据、内容，均请注明：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“根据网经社电子商务研究中心发布的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《2021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400" dirty="0" smtClean="0">
                <a:latin typeface="黑体" panose="02010609060101010101" charset="-122"/>
                <a:ea typeface="黑体" panose="02010609060101010101" charset="-122"/>
              </a:rPr>
              <a:t>中国二手电商投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融资数据报告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》”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，不得篡改、曲解报告内容。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02754" y="4577258"/>
            <a:ext cx="2453639" cy="1980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、本报告仅为参考研究资料，不构成投资、决策等任何建议，由此带来的风险请慎重考虑，网经社及其所属主体不承担因使用本报告信息而产生的任何责任。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6779640" y="4786820"/>
            <a:ext cx="2016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、报告涉及金额单位除特殊标注外，均默认为元（人民币）。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9033988" y="4161088"/>
            <a:ext cx="2905260" cy="68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4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、数据来源：网经社“电数宝”。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DATA.100EC.CN</a:t>
            </a:r>
            <a:r>
              <a:rPr lang="zh-CN" altLang="en-US" dirty="0"/>
              <a:t>）。</a:t>
            </a:r>
            <a:endParaRPr lang="zh-CN" altLang="en-US" dirty="0"/>
          </a:p>
        </p:txBody>
      </p:sp>
      <p:sp>
        <p:nvSpPr>
          <p:cNvPr id="23" name="椭圆 22"/>
          <p:cNvSpPr/>
          <p:nvPr/>
        </p:nvSpPr>
        <p:spPr>
          <a:xfrm>
            <a:off x="4869180" y="664744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报告声明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92930" y="3533229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495800" y="362475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100970" y="4240276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40266" y="3533229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414313" y="3624758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81488" y="4240276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143292" y="2910880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246162" y="3002409"/>
            <a:ext cx="7467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0858598" y="3643011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47612" y="461158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58114" y="1503538"/>
            <a:ext cx="7358168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、发布渠道：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）网经社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WWW.100EC.CN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电商门户网站及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《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电商周刊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》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数百万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EDM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订阅用户）；（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）网经社入驻自媒体平台（覆盖数千万电商相关群体）；（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3000+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  <a:sym typeface="+mn-ea"/>
              </a:rPr>
              <a:t>实名认证的记者库媒体采用（覆盖数亿级电商用户受众）。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52434" y="3792284"/>
            <a:ext cx="8014377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b="1" dirty="0"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、联系我们</a:t>
            </a:r>
            <a:r>
              <a:rPr lang="zh-CN" altLang="en-US" sz="1400" b="1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en-US" altLang="zh-CN" sz="1400" dirty="0" smtClean="0">
                <a:latin typeface="黑体" panose="02010609060101010101" charset="-122"/>
                <a:ea typeface="黑体" panose="02010609060101010101" charset="-122"/>
              </a:rPr>
              <a:t>B2C</a:t>
            </a:r>
            <a:r>
              <a:rPr lang="zh-CN" altLang="en-US" sz="1400" dirty="0" smtClean="0">
                <a:latin typeface="黑体" panose="02010609060101010101" charset="-122"/>
                <a:ea typeface="黑体" panose="02010609060101010101" charset="-122"/>
              </a:rPr>
              <a:t>@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netsun.com。我们专注报道、研究、服务于数字经济，重点关注：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数字零售、数字产业、数字生活、数字贸易、数字教育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等细分领域，十年如一日专注推动制造业、零售业、服务业、农业、物流业、进出口，推动新制造、新零售、新贸易、新服务、新物流、新农业、新消费等新型经济生态圈的建立。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欢迎各数字经济及相关机构，开展个性化定制，包括不限于：</a:t>
            </a:r>
            <a:r>
              <a:rPr lang="zh-CN" altLang="en-US" sz="1400" b="1" dirty="0">
                <a:latin typeface="黑体" panose="02010609060101010101" charset="-122"/>
                <a:ea typeface="黑体" panose="02010609060101010101" charset="-122"/>
              </a:rPr>
              <a:t>平台年度用户画像与大数据报告、公司案例研究专题研究报告、公司与竞对研究分析投资价值、平台合规性审查报告，以及公司所在细分行业关于平台模式、物流网络、用户体验、财务分析、投融资、行业影响力、用户满意度、用户体验评测、平台界面与功能服务评测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等细分维度平台大数据报告或行业报告。</a:t>
            </a:r>
            <a:endParaRPr lang="zh-CN" altLang="en-US" sz="1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1169752" y="-1223111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269998" y="369547"/>
            <a:ext cx="952500" cy="95250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188008" y="461010"/>
            <a:ext cx="111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959623" y="1039129"/>
            <a:ext cx="191910" cy="19191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52306" y="2755570"/>
            <a:ext cx="952500" cy="95250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432280" y="2846464"/>
            <a:ext cx="809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06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30663" y="3424517"/>
            <a:ext cx="191910" cy="191910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31450" y="2604054"/>
            <a:ext cx="713428" cy="713428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42556" y="2514905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-65722" y="3317482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报告声明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7"/>
          <p:cNvGrpSpPr/>
          <p:nvPr/>
        </p:nvGrpSpPr>
        <p:grpSpPr bwMode="auto">
          <a:xfrm>
            <a:off x="1733531" y="262485"/>
            <a:ext cx="8742199" cy="595468"/>
            <a:chOff x="160" y="0"/>
            <a:chExt cx="10129" cy="1133"/>
          </a:xfrm>
          <a:solidFill>
            <a:schemeClr val="accent1">
              <a:lumMod val="50000"/>
            </a:schemeClr>
          </a:solidFill>
        </p:grpSpPr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2160" y="0"/>
              <a:ext cx="6000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27489" y="1207265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【数字经济类】</a:t>
            </a:r>
            <a:endParaRPr lang="zh-CN" altLang="zh-CN" sz="1200" dirty="0"/>
          </a:p>
        </p:txBody>
      </p:sp>
      <p:sp>
        <p:nvSpPr>
          <p:cNvPr id="40" name="矩形 39"/>
          <p:cNvSpPr/>
          <p:nvPr/>
        </p:nvSpPr>
        <p:spPr>
          <a:xfrm>
            <a:off x="3889136" y="321018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网经社电子商务研究中心报告发布计划</a:t>
            </a:r>
            <a:endParaRPr lang="zh-CN" altLang="en-US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41" name="表格 4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00439" y="1696552"/>
          <a:ext cx="5506991" cy="2937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835"/>
                <a:gridCol w="492736"/>
                <a:gridCol w="512257"/>
                <a:gridCol w="502592"/>
                <a:gridCol w="493571"/>
              </a:tblGrid>
              <a:tr h="534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《中国电子商务市场监测数据报告》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《中国电商人才状况调查数据报告》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《中国电商上市公司数据报告》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《中国跨境电商市场监测数据报告》</a:t>
                      </a:r>
                      <a:endParaRPr lang="zh-CN" altLang="en-US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《中国新三板挂牌电商公司数据报告》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《中国泛电商“</a:t>
                      </a:r>
                      <a:r>
                        <a:rPr lang="zh-CN" altLang="en-US" sz="1200" kern="100" dirty="0">
                          <a:effectLst/>
                        </a:rPr>
                        <a:t>独角兽</a:t>
                      </a:r>
                      <a:r>
                        <a:rPr lang="zh-CN" sz="1200" kern="100" dirty="0">
                          <a:effectLst/>
                        </a:rPr>
                        <a:t>”数据报告》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《中国泛电商“千里马”数据报告》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《中国数字经济发展报告》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7068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《中国产业数字化市场数据报告》</a:t>
                      </a:r>
                      <a:endParaRPr lang="zh-CN" sz="1200" kern="1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2" name="矩形 41"/>
          <p:cNvSpPr/>
          <p:nvPr/>
        </p:nvSpPr>
        <p:spPr>
          <a:xfrm>
            <a:off x="127489" y="4651307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【数字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</a:rPr>
              <a:t>生活</a:t>
            </a: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类】</a:t>
            </a:r>
            <a:endParaRPr lang="zh-CN" altLang="zh-CN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43" name="表格 42"/>
          <p:cNvGraphicFramePr>
            <a:graphicFrameLocks noGrp="1"/>
          </p:cNvGraphicFramePr>
          <p:nvPr/>
        </p:nvGraphicFramePr>
        <p:xfrm>
          <a:off x="245547" y="5083723"/>
          <a:ext cx="5507355" cy="1464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5305"/>
                <a:gridCol w="715506"/>
                <a:gridCol w="716915"/>
                <a:gridCol w="504320"/>
                <a:gridCol w="494997"/>
              </a:tblGrid>
              <a:tr h="6138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4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移动出行</a:t>
                      </a:r>
                      <a:r>
                        <a:rPr lang="zh-CN" altLang="zh-CN" sz="1200" kern="100" dirty="0">
                          <a:effectLst/>
                        </a:rPr>
                        <a:t>市场数据报告》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4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</a:t>
                      </a:r>
                      <a:r>
                        <a:rPr lang="zh-CN" altLang="en-US" sz="1200" kern="100" dirty="0">
                          <a:effectLst/>
                        </a:rPr>
                        <a:t>中国数字健康</a:t>
                      </a:r>
                      <a:r>
                        <a:rPr lang="zh-CN" altLang="zh-CN" sz="1200" kern="100" dirty="0">
                          <a:effectLst/>
                        </a:rPr>
                        <a:t>市场数据报告》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4" name="矩形 43"/>
          <p:cNvSpPr/>
          <p:nvPr/>
        </p:nvSpPr>
        <p:spPr>
          <a:xfrm>
            <a:off x="6385133" y="1200046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</a:rPr>
              <a:t>【数字零售类】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234545" y="2066593"/>
          <a:ext cx="5675481" cy="3457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6978"/>
                <a:gridCol w="539444"/>
                <a:gridCol w="529453"/>
                <a:gridCol w="519465"/>
                <a:gridCol w="510141"/>
              </a:tblGrid>
              <a:tr h="6915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《中国零售电商市场监测数据报告》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《中国农村电商市场数据报告》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《中国汽车电商市场数据报告》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r>
                        <a:rPr lang="en-US" sz="1200" kern="100">
                          <a:effectLst/>
                          <a:sym typeface="+mn-ea"/>
                        </a:rPr>
                        <a:t> 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4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《中国母婴电商市场数据报告》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《中国直播电商市场数据报告》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387241" y="1366416"/>
            <a:ext cx="1659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投融资</a:t>
            </a:r>
            <a:r>
              <a:rPr lang="zh-CN" altLang="zh-CN" b="1" dirty="0">
                <a:latin typeface="Calibri" panose="020F0502020204030204" charset="0"/>
                <a:ea typeface="宋体" panose="02010600030101010101" pitchFamily="2" charset="-122"/>
                <a:cs typeface="仿宋" panose="02010609060101010101" pitchFamily="49" charset="-122"/>
              </a:rPr>
              <a:t>类】</a:t>
            </a:r>
            <a:endParaRPr lang="zh-CN" altLang="zh-CN" sz="1200" dirty="0"/>
          </a:p>
        </p:txBody>
      </p:sp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6387402" y="2049056"/>
          <a:ext cx="5567256" cy="4475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1213"/>
                <a:gridCol w="466713"/>
                <a:gridCol w="519358"/>
                <a:gridCol w="509559"/>
                <a:gridCol w="500413"/>
              </a:tblGrid>
              <a:tr h="627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月度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《中国电子商务投融资数据报告》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产业电商</a:t>
                      </a:r>
                      <a:r>
                        <a:rPr lang="zh-CN" altLang="zh-CN" sz="1200" kern="100" dirty="0">
                          <a:effectLst/>
                        </a:rPr>
                        <a:t>投融资数据报告》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零售电商</a:t>
                      </a:r>
                      <a:r>
                        <a:rPr lang="zh-CN" altLang="zh-CN" sz="1200" kern="100" dirty="0">
                          <a:effectLst/>
                        </a:rPr>
                        <a:t>投融资数据报告》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《中国汽车电商行业融资数据报告》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《中国移动</a:t>
                      </a:r>
                      <a:r>
                        <a:rPr lang="zh-CN" altLang="en-US" sz="1200" kern="100" dirty="0">
                          <a:effectLst/>
                        </a:rPr>
                        <a:t>出行</a:t>
                      </a:r>
                      <a:r>
                        <a:rPr lang="zh-CN" altLang="zh-CN" sz="1200" kern="100" dirty="0">
                          <a:effectLst/>
                        </a:rPr>
                        <a:t>融资数据报告》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sym typeface="+mn-ea"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《中国数字</a:t>
                      </a:r>
                      <a:r>
                        <a:rPr lang="zh-CN" altLang="en-US" sz="1200" kern="100" dirty="0">
                          <a:effectLst/>
                        </a:rPr>
                        <a:t>健康</a:t>
                      </a:r>
                      <a:r>
                        <a:rPr lang="zh-CN" altLang="zh-CN" sz="1200" kern="100" dirty="0">
                          <a:effectLst/>
                        </a:rPr>
                        <a:t>融资数据报告》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物流科技</a:t>
                      </a:r>
                      <a:r>
                        <a:rPr lang="zh-CN" sz="1200" kern="100" dirty="0">
                          <a:effectLst/>
                        </a:rPr>
                        <a:t>行业融资数据报告》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√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0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>
                          <a:effectLst/>
                        </a:rPr>
                        <a:t>《中国</a:t>
                      </a:r>
                      <a:r>
                        <a:rPr lang="zh-CN" altLang="en-US" sz="1200" kern="100" dirty="0">
                          <a:effectLst/>
                        </a:rPr>
                        <a:t>跨境电商</a:t>
                      </a:r>
                      <a:r>
                        <a:rPr lang="zh-CN" altLang="zh-CN" sz="1200" kern="100" dirty="0">
                          <a:effectLst/>
                        </a:rPr>
                        <a:t>行业融资数据报告》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100" dirty="0">
                          <a:effectLst/>
                        </a:rPr>
                        <a:t>√ </a:t>
                      </a:r>
                      <a:endParaRPr lang="zh-CN" altLang="zh-CN" sz="1200" kern="100" dirty="0">
                        <a:effectLst/>
                        <a:latin typeface="Calibri" panose="020F050202020403020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2" name="Group 17"/>
          <p:cNvGrpSpPr/>
          <p:nvPr/>
        </p:nvGrpSpPr>
        <p:grpSpPr bwMode="auto">
          <a:xfrm>
            <a:off x="1733531" y="262485"/>
            <a:ext cx="8742199" cy="595468"/>
            <a:chOff x="160" y="0"/>
            <a:chExt cx="10129" cy="1133"/>
          </a:xfrm>
          <a:solidFill>
            <a:schemeClr val="accent1">
              <a:lumMod val="50000"/>
            </a:schemeClr>
          </a:solidFill>
        </p:grpSpPr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2160" y="0"/>
              <a:ext cx="6000" cy="102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35" name="Line 23"/>
            <p:cNvSpPr>
              <a:spLocks noChangeShapeType="1"/>
            </p:cNvSpPr>
            <p:nvPr/>
          </p:nvSpPr>
          <p:spPr bwMode="auto">
            <a:xfrm>
              <a:off x="160" y="30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24"/>
            <p:cNvSpPr>
              <a:spLocks noChangeShapeType="1"/>
            </p:cNvSpPr>
            <p:nvPr/>
          </p:nvSpPr>
          <p:spPr bwMode="auto">
            <a:xfrm>
              <a:off x="160" y="1132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Line 25"/>
            <p:cNvSpPr>
              <a:spLocks noChangeShapeType="1"/>
            </p:cNvSpPr>
            <p:nvPr/>
          </p:nvSpPr>
          <p:spPr bwMode="auto">
            <a:xfrm>
              <a:off x="1579" y="101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Line 26"/>
            <p:cNvSpPr>
              <a:spLocks noChangeShapeType="1"/>
            </p:cNvSpPr>
            <p:nvPr/>
          </p:nvSpPr>
          <p:spPr bwMode="auto">
            <a:xfrm>
              <a:off x="8836" y="278"/>
              <a:ext cx="1414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Line 27"/>
            <p:cNvSpPr>
              <a:spLocks noChangeShapeType="1"/>
            </p:cNvSpPr>
            <p:nvPr/>
          </p:nvSpPr>
          <p:spPr bwMode="auto">
            <a:xfrm>
              <a:off x="8681" y="1132"/>
              <a:ext cx="1608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Line 28"/>
            <p:cNvSpPr>
              <a:spLocks noChangeShapeType="1"/>
            </p:cNvSpPr>
            <p:nvPr/>
          </p:nvSpPr>
          <p:spPr bwMode="auto">
            <a:xfrm>
              <a:off x="1627" y="905"/>
              <a:ext cx="7251" cy="1"/>
            </a:xfrm>
            <a:prstGeom prst="line">
              <a:avLst/>
            </a:prstGeom>
            <a:grp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3889136" y="321018"/>
            <a:ext cx="612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网经社电子商务研究中心报告发布计划</a:t>
            </a:r>
            <a:endParaRPr lang="zh-CN" altLang="en-US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5539" y="1100792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【</a:t>
            </a:r>
            <a:r>
              <a:rPr lang="zh-CN" altLang="en-US" b="1" dirty="0">
                <a:latin typeface="Calibri" panose="020F0502020204030204" charset="0"/>
                <a:ea typeface="宋体" panose="02010600030101010101" pitchFamily="2" charset="-122"/>
              </a:rPr>
              <a:t>消费权益类</a:t>
            </a:r>
            <a:r>
              <a:rPr lang="en-US" altLang="zh-CN" b="1" dirty="0">
                <a:latin typeface="Calibri" panose="020F0502020204030204" charset="0"/>
                <a:ea typeface="宋体" panose="02010600030101010101" pitchFamily="2" charset="-122"/>
              </a:rPr>
              <a:t>】</a:t>
            </a:r>
            <a:endParaRPr lang="zh-CN" altLang="en-US" b="1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194242" y="1736346"/>
          <a:ext cx="6017260" cy="4631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0950"/>
                <a:gridCol w="848360"/>
                <a:gridCol w="694690"/>
                <a:gridCol w="683260"/>
              </a:tblGrid>
              <a:tr h="410210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报告名称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年度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半年度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季度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220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《中国电子商务用户体验与投诉监测报告》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220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</a:t>
                      </a:r>
                      <a:r>
                        <a:rPr lang="zh-CN" altLang="zh-CN" sz="1200" kern="100" dirty="0">
                          <a:effectLst/>
                          <a:sym typeface="+mn-ea"/>
                        </a:rPr>
                        <a:t>中国</a:t>
                      </a:r>
                      <a:r>
                        <a:rPr lang="zh-CN" sz="1200" kern="100" dirty="0">
                          <a:effectLst/>
                          <a:sym typeface="+mn-ea"/>
                        </a:rPr>
                        <a:t>电子商务法律报告》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28245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《中国女性网络消费投诉数据与典型案例报告》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28245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r>
                        <a:rPr lang="zh-CN" sz="1200" kern="100" dirty="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《中国男性网络消费投诉数据与典型案例报告》</a:t>
                      </a:r>
                      <a:endParaRPr lang="zh-CN" altLang="en-US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《中国跨境电商消费投诉数据与典型案例报告》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22250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Calibri" panose="020F050202020403020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《中国金融科技投诉数据与典型案例报告》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《中国二手电商消费投诉数据与典型案例报告》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220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《中国生鲜电商消费投诉数据与典型案例报告》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《中国社交电商消费投诉数据与典型案例报告》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《中国品牌电商消费投诉数据与典型案例报告》</a:t>
                      </a:r>
                      <a:endParaRPr lang="zh-CN" altLang="en-US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  <a:buNone/>
                      </a:pPr>
                      <a:r>
                        <a:rPr lang="zh-CN" sz="1200" kern="100" dirty="0">
                          <a:effectLst/>
                          <a:sym typeface="+mn-ea"/>
                        </a:rPr>
                        <a:t>《中国产业电商消费投诉数据与典型案例报告》</a:t>
                      </a:r>
                      <a:endParaRPr lang="zh-CN" altLang="en-US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sz="1200" kern="100">
                          <a:effectLst/>
                          <a:sym typeface="+mn-ea"/>
                        </a:rPr>
                        <a:t>√</a:t>
                      </a: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《中国在线旅游消费投诉数据与典型案例报告》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《中国在线外卖消费投诉数据与典型案例报告》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《中国在线教育消费投诉数据与典型案例报告》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220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《中国电商物流消费投诉数据与典型案例报告》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《中国母婴电商消费投诉数据与典型案例报告》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《中国移动出行消费投诉数据与典型案例报告》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  <a:tr h="236117">
                <a:tc>
                  <a:txBody>
                    <a:bodyPr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《中国在线票务消费投诉数据与典型案例报告》</a:t>
                      </a:r>
                      <a:endParaRPr lang="zh-CN" sz="1200" kern="100" dirty="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√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200" kern="100">
                        <a:effectLst/>
                        <a:latin typeface="Calibri" panose="020F050202020403020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5473" marR="35473" marT="0" marB="0" anchor="ctr"/>
                </a:tc>
              </a:tr>
            </a:tbl>
          </a:graphicData>
        </a:graphic>
      </p:graphicFrame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262255"/>
            <a:ext cx="1332230" cy="132270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9285140" y="1642521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扫码关注 不容错过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5391429" y="1404184"/>
            <a:ext cx="550604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一、</a:t>
            </a:r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历年二手电商融资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数据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391429" y="2175709"/>
            <a:ext cx="566741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二、</a:t>
            </a:r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年二手电商融资</a:t>
            </a: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数据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655445" y="2057400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276495" y="3718455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865147" y="2175709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zh-CN" altLang="en-US" sz="4000" b="1" dirty="0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5400" b="1" dirty="0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目录</a:t>
            </a:r>
            <a:endParaRPr lang="zh-CN" altLang="en-US" sz="5400" b="1" dirty="0">
              <a:solidFill>
                <a:schemeClr val="bg1"/>
              </a:solidFill>
              <a:effectLst/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1429" y="2909769"/>
            <a:ext cx="547377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三、</a:t>
            </a:r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年二手电商融资</a:t>
            </a: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榜单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395220" y="5289550"/>
            <a:ext cx="7628255" cy="14103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1206" y="3631565"/>
            <a:ext cx="605491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四、</a:t>
            </a:r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年城市二手电</a:t>
            </a:r>
            <a:r>
              <a:rPr lang="zh-CN" altLang="en-US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商融资</a:t>
            </a: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榜单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53664" y="5518778"/>
            <a:ext cx="72447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</a:rPr>
              <a:t>网经社定义二手电商为专注于闲置商品交易的电商平台。主要交易形式有二手买卖、二手置换、二手回收等。这里所指的二手电商一般不包括二手车、 二手房此类大件商品。</a:t>
            </a:r>
            <a:endParaRPr lang="zh-CN" altLang="en-US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912581" y="2406214"/>
            <a:ext cx="2527352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573636" y="4067269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992964" y="2756470"/>
            <a:ext cx="4395459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一</a:t>
            </a:r>
            <a:endParaRPr lang="en-US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历年数据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91762" y="2525637"/>
            <a:ext cx="55473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1.1 2014-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年二手电商融资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事件数据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91762" y="3364452"/>
            <a:ext cx="55473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1.2 2014-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年二手电商融资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金额数据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91762" y="4135906"/>
            <a:ext cx="628663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1.3 2014-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年二手电商平均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融资额数据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919085" y="1299210"/>
            <a:ext cx="4152900" cy="5351780"/>
            <a:chOff x="12534" y="1922"/>
            <a:chExt cx="6774" cy="8693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flipV="1">
              <a:off x="18171" y="2812"/>
              <a:ext cx="1137" cy="294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5400000" flipV="1">
              <a:off x="12956" y="2390"/>
              <a:ext cx="294" cy="1137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2534" y="1922"/>
              <a:ext cx="6774" cy="89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2833" y="2595"/>
              <a:ext cx="6176" cy="80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226633" y="314501"/>
            <a:ext cx="55473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1.1 2014-</a:t>
            </a:r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年二手电商融资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事件数据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7225" y="1643380"/>
            <a:ext cx="3456305" cy="489267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中国二手电商共发生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10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融资，同比</a:t>
            </a:r>
            <a:r>
              <a:rPr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上升42.85%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2014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融资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13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起，同比上升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550%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33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起，同比下降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153.84%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2016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30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起，同比下降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9.1%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2017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22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同比下降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26.67%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，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29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起，同比上升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31.81%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；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13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起，同比下降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55.18%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；</a:t>
            </a:r>
            <a:endParaRPr lang="zh-CN" altLang="en-US" sz="16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7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起，同比下降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46.16%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-2019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年为行业融资高峰，此后融资数量骤降。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250" y="1643380"/>
            <a:ext cx="7377430" cy="45237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665720" y="600075"/>
            <a:ext cx="4227830" cy="6087110"/>
            <a:chOff x="12236" y="1352"/>
            <a:chExt cx="6642" cy="8477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flipV="1">
              <a:off x="17572" y="2058"/>
              <a:ext cx="1307" cy="368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5400000" flipV="1">
              <a:off x="12670" y="1580"/>
              <a:ext cx="300" cy="1169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2250" y="1352"/>
              <a:ext cx="6629" cy="70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2604" y="2015"/>
              <a:ext cx="5952" cy="78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226633" y="314501"/>
            <a:ext cx="55473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1.2 2014-</a:t>
            </a:r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年二手电商融资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金额数据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073390" y="1049655"/>
            <a:ext cx="3556000" cy="5631180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中国二手电商融资总额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58.1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元，同比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增长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392.37%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2014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年融资额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约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1.25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元，同比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增长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468.18%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年融资额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约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40.39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元，同比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增长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3131.2%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2016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年融资额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约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12.6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元，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同比下降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68.81%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2017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年融资额约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12.4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亿元，同比下降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1.59%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年融资额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27.9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亿元，同比上升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124.99%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2019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年融资额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约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60.2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元，同比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上升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115.77%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；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2020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年融资额约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11.8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亿元，同比下降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80.4%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其中，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年为近七年来最高，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年呈断崖式下降，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年大幅回升。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" y="1371600"/>
            <a:ext cx="7430135" cy="45345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226633" y="314501"/>
            <a:ext cx="585343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1.3 2014-</a:t>
            </a:r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年二手电商平均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融资额数据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078470" y="1397000"/>
            <a:ext cx="3918585" cy="4399280"/>
            <a:chOff x="12236" y="1352"/>
            <a:chExt cx="6642" cy="8477"/>
          </a:xfrm>
        </p:grpSpPr>
        <p:sp>
          <p:nvSpPr>
            <p:cNvPr id="5" name="AutoShape 8"/>
            <p:cNvSpPr>
              <a:spLocks noChangeArrowheads="1"/>
            </p:cNvSpPr>
            <p:nvPr/>
          </p:nvSpPr>
          <p:spPr bwMode="auto">
            <a:xfrm flipV="1">
              <a:off x="17572" y="2058"/>
              <a:ext cx="1307" cy="368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 rot="5400000" flipV="1">
              <a:off x="12670" y="1580"/>
              <a:ext cx="300" cy="1169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2250" y="1352"/>
              <a:ext cx="6629" cy="70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2604" y="2015"/>
              <a:ext cx="5952" cy="781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347075" y="1657350"/>
            <a:ext cx="3499485" cy="4892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中国二手电商平均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融资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额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6.4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2014-2020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年平均融资金额分别为：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2014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0.3897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2015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1.2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元、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2016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0.4228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2017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1.3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元、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1.2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亿元；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2020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1.9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6.4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亿元达到近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8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年平均融资额最高，其次为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2019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790" y="1254125"/>
            <a:ext cx="7497445" cy="52743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912581" y="2406214"/>
            <a:ext cx="2527352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573636" y="4067269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992964" y="2756470"/>
            <a:ext cx="4395459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二</a:t>
            </a:r>
            <a:endParaRPr lang="en-US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2021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年数据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96001" y="1944549"/>
            <a:ext cx="38582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2.1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轮次数据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96001" y="2578914"/>
            <a:ext cx="38582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2.2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电商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月份数据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96001" y="4345281"/>
            <a:ext cx="35521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2.5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投资方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96001" y="3212009"/>
            <a:ext cx="38582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2.3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电商融资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省份数据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96000" y="3767941"/>
            <a:ext cx="38582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2.4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二手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电商融资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城市数据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487920" y="1527175"/>
            <a:ext cx="4494530" cy="4576445"/>
            <a:chOff x="11792" y="2630"/>
            <a:chExt cx="7078" cy="7207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flipV="1">
              <a:off x="17733" y="3383"/>
              <a:ext cx="1137" cy="294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5400000" flipV="1">
              <a:off x="12214" y="2961"/>
              <a:ext cx="294" cy="1137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792" y="2630"/>
              <a:ext cx="7078" cy="7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2094" y="3381"/>
              <a:ext cx="6509" cy="645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226633" y="314501"/>
            <a:ext cx="4470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2.1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事件轮次分布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00429" y="1870542"/>
            <a:ext cx="3821007" cy="3784600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中国二手电商共发生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10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融资。其中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C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级及战略投资各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起、</a:t>
            </a:r>
            <a:r>
              <a:rPr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A级</a:t>
            </a:r>
            <a:r>
              <a:rPr 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</a:t>
            </a:r>
            <a:r>
              <a:rPr 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B</a:t>
            </a:r>
            <a:r>
              <a:rPr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级</a:t>
            </a:r>
            <a:r>
              <a:rPr 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</a:t>
            </a:r>
            <a:r>
              <a:rPr 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D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级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</a:t>
            </a:r>
            <a:r>
              <a:rPr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sz="16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年二手电商领域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融资轮次上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C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级和战略投资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占比最大，各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为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30%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，其次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为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A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级占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。从融资轮次上看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，二手电商整体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处于发展阶段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，战略投资、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A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级和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C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级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投资需求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较大。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765" y="1359535"/>
            <a:ext cx="7058025" cy="49752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487920" y="1670050"/>
            <a:ext cx="4494530" cy="4335145"/>
            <a:chOff x="11792" y="2630"/>
            <a:chExt cx="7078" cy="6827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flipV="1">
              <a:off x="17733" y="3383"/>
              <a:ext cx="1137" cy="294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5400000" flipV="1">
              <a:off x="12214" y="2961"/>
              <a:ext cx="294" cy="1137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792" y="2630"/>
              <a:ext cx="7078" cy="7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2094" y="3381"/>
              <a:ext cx="6590" cy="607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226633" y="314501"/>
            <a:ext cx="4470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2.1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金额轮次分布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86700" y="1576070"/>
            <a:ext cx="3771265" cy="452310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中国二手电商总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融资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金额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58.1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元。其中，战略投资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融资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金额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40.96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元排名第一，其次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为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D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轮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6.85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元。战略投资融资约占七成。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各融资轮次金额的规模跟资本市场对该行业的投资力度、该轮次融资事件规模以及行业发展阶段息息相关。相应的是融资轮次越往后，一般融资金额越大。</a:t>
            </a:r>
            <a:endParaRPr lang="en-US" altLang="zh-CN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425" y="1353185"/>
            <a:ext cx="7128510" cy="50285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8"/>
          <p:cNvSpPr>
            <a:spLocks noChangeArrowheads="1"/>
          </p:cNvSpPr>
          <p:nvPr/>
        </p:nvSpPr>
        <p:spPr bwMode="auto">
          <a:xfrm flipV="1">
            <a:off x="11260378" y="2148158"/>
            <a:ext cx="722116" cy="18667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 rot="5400000" flipV="1">
            <a:off x="7755686" y="1880239"/>
            <a:ext cx="186674" cy="72211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488055" y="1670342"/>
            <a:ext cx="4494439" cy="476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7679870" y="2146888"/>
            <a:ext cx="4133488" cy="41004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26633" y="314501"/>
            <a:ext cx="4470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2.2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二手电商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事件月份分布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800429" y="2184022"/>
            <a:ext cx="3821007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中国二手电商融资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事件数月份分布上，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月融资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月融资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月、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月、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7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月融资各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从整体来看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，二手电商融资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在上、下半年活跃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度有较大差别，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上半年融资数占整年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90%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，下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半年融资数仅占整年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85" y="1416050"/>
            <a:ext cx="7074535" cy="50006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8"/>
          <p:cNvSpPr>
            <a:spLocks noChangeArrowheads="1"/>
          </p:cNvSpPr>
          <p:nvPr/>
        </p:nvSpPr>
        <p:spPr bwMode="auto">
          <a:xfrm flipV="1">
            <a:off x="11260378" y="2148158"/>
            <a:ext cx="722116" cy="18667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 rot="5400000" flipV="1">
            <a:off x="7755686" y="1880239"/>
            <a:ext cx="186674" cy="72211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488055" y="1670342"/>
            <a:ext cx="4494439" cy="476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7679690" y="2146935"/>
            <a:ext cx="4133215" cy="38855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26633" y="314501"/>
            <a:ext cx="4470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2.2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金额月份分布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849023" y="1908615"/>
            <a:ext cx="3821007" cy="4154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中国二手电商融资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金额月份分布上，排名前三的分别是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26.71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15.82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亿元、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13.7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按照融资金额月份分布上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，上半年融资额约占整年的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99%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，下半年仅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占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。融资金额大小跟融资数量和融资轮次息息相关。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255" y="1489710"/>
            <a:ext cx="7122795" cy="50336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8"/>
          <p:cNvSpPr>
            <a:spLocks noChangeArrowheads="1"/>
          </p:cNvSpPr>
          <p:nvPr/>
        </p:nvSpPr>
        <p:spPr bwMode="auto">
          <a:xfrm flipV="1">
            <a:off x="11260378" y="2148158"/>
            <a:ext cx="722116" cy="18667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 rot="5400000" flipV="1">
            <a:off x="7755686" y="1880239"/>
            <a:ext cx="186674" cy="72211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488055" y="1670342"/>
            <a:ext cx="4494439" cy="476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7717147" y="2146888"/>
            <a:ext cx="4083367" cy="2903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26633" y="314501"/>
            <a:ext cx="4470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2.3 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事件省份分布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848844" y="2205542"/>
            <a:ext cx="3833336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中国二手电商融资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事件数省份分布上，排名前两位的分别是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：北京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起、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上海</a:t>
            </a:r>
            <a:r>
              <a:rPr lang="en-US" altLang="zh-CN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lang="zh-CN" altLang="en-US" sz="16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起</a:t>
            </a:r>
            <a:r>
              <a:rPr lang="zh-CN" altLang="en-US" sz="1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780" y="1355725"/>
            <a:ext cx="7123430" cy="50114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8"/>
          <p:cNvSpPr>
            <a:spLocks noChangeArrowheads="1"/>
          </p:cNvSpPr>
          <p:nvPr/>
        </p:nvSpPr>
        <p:spPr bwMode="auto">
          <a:xfrm flipV="1">
            <a:off x="11260378" y="2148158"/>
            <a:ext cx="722116" cy="18667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 rot="5400000" flipV="1">
            <a:off x="7755686" y="1880239"/>
            <a:ext cx="186674" cy="72211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488055" y="2003717"/>
            <a:ext cx="4494439" cy="476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7693025" y="2479675"/>
            <a:ext cx="4133215" cy="27508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26633" y="314501"/>
            <a:ext cx="4470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2.3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金额省份分布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949353" y="2102154"/>
            <a:ext cx="3821007" cy="3276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中国二手电商融资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金额省份分布上，排名第一是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：北京</a:t>
            </a:r>
            <a:r>
              <a:rPr lang="en-US" altLang="zh-CN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40.07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亿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元。占约超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7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成。</a:t>
            </a:r>
            <a:endParaRPr lang="zh-CN" altLang="en-US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" y="1322705"/>
            <a:ext cx="7144385" cy="50285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8"/>
          <p:cNvSpPr>
            <a:spLocks noChangeArrowheads="1"/>
          </p:cNvSpPr>
          <p:nvPr/>
        </p:nvSpPr>
        <p:spPr bwMode="auto">
          <a:xfrm flipV="1">
            <a:off x="11260378" y="2148158"/>
            <a:ext cx="722116" cy="18667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 rot="5400000" flipV="1">
            <a:off x="7755686" y="1880239"/>
            <a:ext cx="186674" cy="72211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512820" y="2148497"/>
            <a:ext cx="4494439" cy="476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7693025" y="2624455"/>
            <a:ext cx="4133215" cy="307911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1600" dirty="0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26633" y="314501"/>
            <a:ext cx="44704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2.4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事件城市分布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849658" y="2624260"/>
            <a:ext cx="3821007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中国二手电商融资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事件数城市分布上，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上海、北京各</a:t>
            </a:r>
            <a:r>
              <a:rPr lang="en-US" altLang="zh-CN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4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起，并列第一。</a:t>
            </a:r>
            <a:endParaRPr lang="zh-CN" altLang="en-US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075" y="1412875"/>
            <a:ext cx="7195185" cy="50876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54240" y="1382395"/>
            <a:ext cx="4563110" cy="5186680"/>
            <a:chOff x="11424" y="2177"/>
            <a:chExt cx="7078" cy="7745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flipV="1">
              <a:off x="17364" y="2928"/>
              <a:ext cx="1137" cy="294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5400000" flipV="1">
              <a:off x="11846" y="2506"/>
              <a:ext cx="294" cy="1137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424" y="2177"/>
              <a:ext cx="7078" cy="7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1653" y="2818"/>
              <a:ext cx="6649" cy="710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600" dirty="0">
                <a:solidFill>
                  <a:srgbClr val="FF99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226633" y="314501"/>
            <a:ext cx="35521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2.5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电商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投资方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云图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25076" y="1675262"/>
            <a:ext cx="3821007" cy="503110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据网经社旗下电商大数据库“电数宝”监测数据显示，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2021年二手电商活跃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投资方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包括爱回收、清新资本、歌斐资产、蔚来资本、李星星、易鑫集团、小米集团、顺为资本、尚珹资本、星纳赫资本、ATM Capital、彬复资、钟鼎资本、转转集团、五岳资本、晨晖创投、经纬中国、明裕创投、红点创投、赫斯特资本、同创伟业、深圳担保集团、青樾基金、GBA大湾区基金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等。</a:t>
            </a:r>
            <a:endParaRPr lang="zh-CN" altLang="en-US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1775" y="905510"/>
            <a:ext cx="5137150" cy="56642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152611" y="2406214"/>
            <a:ext cx="2527352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827001" y="4067269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1438553" y="2794583"/>
            <a:ext cx="3955467" cy="1543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三</a:t>
            </a:r>
            <a:endParaRPr lang="en-US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融资榜单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1346" y="2773586"/>
            <a:ext cx="33997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3.1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电商</a:t>
            </a:r>
            <a:r>
              <a:rPr lang="en-US" altLang="zh-CN" sz="2400" b="1" dirty="0" err="1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融资</a:t>
            </a:r>
            <a:r>
              <a:rPr lang="zh-CN" altLang="zh-CN" sz="2400" b="1" dirty="0" err="1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总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榜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58419" y="3435559"/>
            <a:ext cx="370586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3.2.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二手电商城市</a:t>
            </a:r>
            <a:r>
              <a:rPr lang="en-US" altLang="zh-CN" sz="2400" b="1" dirty="0" err="1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融资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榜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339110" y="312134"/>
            <a:ext cx="3552190" cy="4603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3.1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电商融资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数据榜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3889"/>
          <a:stretch>
            <a:fillRect/>
          </a:stretch>
        </p:blipFill>
        <p:spPr>
          <a:xfrm>
            <a:off x="3118485" y="772795"/>
            <a:ext cx="6163945" cy="57696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234187" y="312769"/>
            <a:ext cx="49301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3.2 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二手电商城市融资榜（北京） 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0365" y="1581785"/>
            <a:ext cx="9055735" cy="41821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520758" y="312134"/>
            <a:ext cx="49301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3.2 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二手电商城市融资榜（上海） 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AutoShape 2" descr="http://img0.imgtn.bdimg.com/it/u=2162780498,294483088&amp;fm=27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AutoShape 7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AutoShape 9" descr="http://img4.imgtn.bdimg.com/it/u=2721805024,68536086&amp;fm=27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4480" y="1462405"/>
            <a:ext cx="9083675" cy="42602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C:\Users\Administrator\Desktop\ppt内容\关于我们.jpg关于我们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456757" y="1106723"/>
            <a:ext cx="3465195" cy="5329555"/>
          </a:xfrm>
          <a:prstGeom prst="rect">
            <a:avLst/>
          </a:prstGeom>
        </p:spPr>
      </p:pic>
      <p:sp>
        <p:nvSpPr>
          <p:cNvPr id="9" name="TextBox 30"/>
          <p:cNvSpPr txBox="1"/>
          <p:nvPr/>
        </p:nvSpPr>
        <p:spPr>
          <a:xfrm>
            <a:off x="434975" y="1116965"/>
            <a:ext cx="7584440" cy="5770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44145" fontAlgn="auto">
              <a:lnSpc>
                <a:spcPts val="2500"/>
              </a:lnSpc>
            </a:pPr>
            <a:r>
              <a:rPr sz="1600" b="1" dirty="0">
                <a:latin typeface="黑体" panose="02010609060101010101" charset="-122"/>
                <a:ea typeface="黑体" panose="02010609060101010101" charset="-122"/>
              </a:rPr>
              <a:t>浙江网经社信息科技公司成立近20年，致力于打造大数据驱动的领先的数字经济综合服务平台。构建了</a:t>
            </a:r>
            <a:r>
              <a:rPr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网经社(数字经济门户)、网经社电子商务研究中心(我国"一带 一路"TO10影响力社会智库)、“电数宝”(电商大数据库)、“电融宝”(数字经济投融资服务平台)、“电诉宝”(网络消费纠纷调解平台)</a:t>
            </a:r>
            <a:r>
              <a:rPr sz="1600" b="1" dirty="0">
                <a:latin typeface="黑体" panose="02010609060101010101" charset="-122"/>
                <a:ea typeface="黑体" panose="02010609060101010101" charset="-122"/>
              </a:rPr>
              <a:t>等板块，提供面向平台、服务商和政府部门、VC/PE提供品牌传播、研究咨询、数据报告、FA等服务</a:t>
            </a: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  <a:p>
            <a:pPr marL="144145" fontAlgn="auto">
              <a:lnSpc>
                <a:spcPts val="2500"/>
              </a:lnSpc>
            </a:pP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  <a:p>
            <a:pPr marL="144145" fontAlgn="auto">
              <a:lnSpc>
                <a:spcPts val="2500"/>
              </a:lnSpc>
            </a:pP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 近一年来，网经社陆续上线10余个专业垂直门户矩阵，包括跨境电商台、产业电商台、数字零 售台、数字生活台、教育台、移动出行台、数字健康台、共享经济台、社交电商台、社区团购台、农村电商台、直播电商台、物流科技台、金融科技台、法律消保台 等，通过PC端、移动端、小程序、自媒体和订阅近3000媒体，输出海量原创内容，覆盖并影响数亿业内用户。 </a:t>
            </a: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  <a:p>
            <a:pPr marL="144145" fontAlgn="auto">
              <a:lnSpc>
                <a:spcPts val="2500"/>
              </a:lnSpc>
            </a:pP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  <a:p>
            <a:pPr marL="144145" fontAlgn="auto">
              <a:lnSpc>
                <a:spcPts val="2500"/>
              </a:lnSpc>
            </a:pP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公司总部位于杭州，</a:t>
            </a:r>
            <a:r>
              <a:rPr lang="zh-CN" altLang="en-US"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系国内唯一拥有</a:t>
            </a:r>
            <a:r>
              <a:rPr lang="en-US" altLang="zh-CN"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A</a:t>
            </a:r>
            <a:r>
              <a:rPr lang="zh-CN" altLang="en-US"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股上市公司背景的数字经济媒体</a:t>
            </a: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、 智库和平台，母公司在全国拥有</a:t>
            </a:r>
            <a:r>
              <a:rPr lang="en-US" altLang="zh-CN"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30</a:t>
            </a:r>
            <a:r>
              <a:rPr lang="zh-CN" altLang="en-US"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个分支机构，员工</a:t>
            </a:r>
            <a:r>
              <a:rPr lang="en-US" altLang="zh-CN"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1000</a:t>
            </a:r>
            <a:r>
              <a:rPr lang="zh-CN" altLang="en-US" sz="1600" b="1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</a:rPr>
              <a:t>余人</a:t>
            </a: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，实力雄厚，是我国电商行业的见证者与推动者 。</a:t>
            </a: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  <a:p>
            <a:pPr marL="144145" fontAlgn="auto">
              <a:lnSpc>
                <a:spcPts val="2500"/>
              </a:lnSpc>
            </a:pP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  <a:p>
            <a:pPr marL="144145" fontAlgn="auto">
              <a:lnSpc>
                <a:spcPts val="2500"/>
              </a:lnSpc>
            </a:pP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网经社在工信部、公安机关网站合法备案运行，服务客户覆盖各大互联网上 市公司、独角兽，以及国家和各地政府部门，有口皆碑。</a:t>
            </a:r>
            <a:endParaRPr lang="zh-CN" altLang="en-US" sz="1600" b="1" kern="200" dirty="0">
              <a:latin typeface="黑体" panose="02010609060101010101" charset="-122"/>
              <a:ea typeface="黑体" panose="02010609060101010101" charset="-122"/>
              <a:cs typeface="方正兰亭粗黑简体" panose="020000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37417" y="138803"/>
            <a:ext cx="2348720" cy="609398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四、</a:t>
            </a:r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报告附录</a:t>
            </a:r>
            <a:endParaRPr lang="zh-CN" altLang="en-US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39933" y="656896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4.1 </a:t>
            </a:r>
            <a:r>
              <a:rPr lang="en-US" altLang="zh-CN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关于我们</a:t>
            </a:r>
            <a:endParaRPr lang="en-US" altLang="zh-CN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7490" y="1050290"/>
            <a:ext cx="9371965" cy="5271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25" y="2834461"/>
            <a:ext cx="1874189" cy="188286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057" y="4863548"/>
            <a:ext cx="231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下载网经社产品服务资源书</a:t>
            </a:r>
            <a:endParaRPr lang="zh-CN" altLang="en-US" sz="14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1226818" y="47977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4.2 </a:t>
            </a:r>
            <a:r>
              <a:rPr lang="en-US" altLang="zh-CN" sz="2400" b="1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关于我们</a:t>
            </a:r>
            <a:endParaRPr lang="en-US" altLang="zh-CN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265" y="1106805"/>
            <a:ext cx="9411970" cy="5647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26" y="3002370"/>
            <a:ext cx="1559628" cy="15294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6726" y="4800600"/>
            <a:ext cx="1559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查看</a:t>
            </a:r>
            <a:r>
              <a:rPr lang="en-US" altLang="zh-CN" sz="1400" b="1" dirty="0"/>
              <a:t>10</a:t>
            </a:r>
            <a:r>
              <a:rPr lang="zh-CN" altLang="en-US" sz="1400" b="1" dirty="0"/>
              <a:t>万</a:t>
            </a:r>
            <a:r>
              <a:rPr lang="en-US" altLang="zh-CN" sz="1400" b="1" dirty="0"/>
              <a:t>+</a:t>
            </a:r>
            <a:r>
              <a:rPr lang="zh-CN" altLang="en-US" sz="1400" b="1" dirty="0"/>
              <a:t>数据</a:t>
            </a:r>
            <a:endParaRPr lang="zh-CN" altLang="en-US" sz="14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4.3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数据服务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0" y="1207770"/>
            <a:ext cx="9762490" cy="5565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8" y="3094484"/>
            <a:ext cx="1757451" cy="170973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0" y="4827947"/>
            <a:ext cx="2317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扫描二维码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进入网经社“电融宝”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瓜分</a:t>
            </a:r>
            <a:r>
              <a:rPr lang="en-US" altLang="zh-CN" sz="1400" b="1" dirty="0"/>
              <a:t>6</a:t>
            </a:r>
            <a:r>
              <a:rPr lang="zh-CN" altLang="en-US" sz="1400" b="1" dirty="0"/>
              <a:t>万亿资金</a:t>
            </a:r>
            <a:endParaRPr lang="zh-CN" altLang="en-US" sz="14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4.4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投融资服务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0" y="1107440"/>
            <a:ext cx="9514205" cy="5541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23093" y="3296414"/>
            <a:ext cx="12218268" cy="3561586"/>
            <a:chOff x="-23093" y="3293937"/>
            <a:chExt cx="12218268" cy="2789977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9" name="矩形 8"/>
            <p:cNvSpPr/>
            <p:nvPr/>
          </p:nvSpPr>
          <p:spPr>
            <a:xfrm>
              <a:off x="-23093" y="3613954"/>
              <a:ext cx="12195173" cy="2335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-23093" y="3293937"/>
              <a:ext cx="12218268" cy="2789977"/>
              <a:chOff x="0" y="3293937"/>
              <a:chExt cx="12218268" cy="2789977"/>
            </a:xfrm>
            <a:grpFill/>
          </p:grpSpPr>
          <p:sp>
            <p:nvSpPr>
              <p:cNvPr id="11" name="矩形 10"/>
              <p:cNvSpPr/>
              <p:nvPr/>
            </p:nvSpPr>
            <p:spPr>
              <a:xfrm>
                <a:off x="0" y="3501008"/>
                <a:ext cx="12218268" cy="258290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网经社总编辑、网经社电子商务研究中心主任 </a:t>
                </a:r>
                <a:endParaRPr lang="zh-CN" altLang="en-US" sz="1600" b="1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长期从事电子商务（零售电商、跨境电商、农村电商、大宗电商、服务电商、社交电商、电商金融、电商物流和电商园区孵化器、政府电商规划促进等）、新零售、O2O、互联网+、共享经济等领域研究、咨询与服务工作，是我国产业互联网首倡者和推动者。</a:t>
                </a:r>
                <a:endParaRPr lang="zh-CN" altLang="en-US" sz="1600" b="1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十余年来，与近百余家电商平台和品牌保持密切合作，调研联系近千家各类电商产业链公司，并担任多家国内一二线大型平台电商、上市公司战略顾问和海内外多家机构投融资顾问，曾出席参加江南会电子商务投融资沙龙、中金投资论坛、中国风险投资论坛、浙大科技园创业电商投融资沙龙等会议，是我国电商领域屈指可数的融理论、实践一体的务实专家，具有较大业内影响力。</a:t>
                </a:r>
                <a:endParaRPr lang="zh-CN" altLang="en-US" sz="1600" b="1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【专栏】： 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hlinkClick r:id="rId1"/>
                  </a:rPr>
                  <a:t>http://www.100ec.cn/zt/expert_caolei/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 </a:t>
                </a:r>
                <a:endParaRPr lang="zh-CN" altLang="en-US" sz="1600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【电话】：0571-87756579   </a:t>
                </a:r>
                <a:endParaRPr lang="en-US" altLang="zh-CN" sz="1600" b="1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【E-mail】：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hlinkClick r:id="rId2"/>
                  </a:rPr>
                  <a:t>CaoLei@NetSun.com</a:t>
                </a:r>
                <a:endParaRPr lang="zh-CN" altLang="en-US" sz="1400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>
                <a:off x="2497187" y="3293937"/>
                <a:ext cx="360040" cy="2153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" descr="c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8537" y="862508"/>
            <a:ext cx="2870809" cy="24815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图片 1" descr="QQ图片201608101524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656" y="623233"/>
            <a:ext cx="3673117" cy="293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椭圆 19"/>
          <p:cNvSpPr/>
          <p:nvPr/>
        </p:nvSpPr>
        <p:spPr>
          <a:xfrm>
            <a:off x="3627298" y="2372161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标题 4"/>
          <p:cNvSpPr txBox="1"/>
          <p:nvPr/>
        </p:nvSpPr>
        <p:spPr>
          <a:xfrm>
            <a:off x="3627298" y="2480174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endParaRPr lang="en-US" altLang="zh-CN" sz="2400" b="1" dirty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1993131" y="280546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曹 磊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59346" y="2626220"/>
            <a:ext cx="1336239" cy="538029"/>
            <a:chOff x="3275469" y="5051211"/>
            <a:chExt cx="1336239" cy="538029"/>
          </a:xfrm>
        </p:grpSpPr>
        <p:cxnSp>
          <p:nvCxnSpPr>
            <p:cNvPr id="26" name="直接连接符 2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报告审定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226818" y="43659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4.5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联系我们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6"/>
          <p:cNvSpPr txBox="1"/>
          <p:nvPr/>
        </p:nvSpPr>
        <p:spPr>
          <a:xfrm>
            <a:off x="538480" y="1940560"/>
            <a:ext cx="7984490" cy="50774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报告主编</a:t>
            </a:r>
            <a:endParaRPr lang="zh-CN" altLang="en-US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莫岱青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网经社电子商务研究中心网络零售部主任、高级分析师</a:t>
            </a:r>
            <a:endParaRPr lang="zh-CN" altLang="en-US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【研究领域】：</a:t>
            </a:r>
            <a:r>
              <a:rPr lang="zh-CN" altLang="en-US" sz="1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实物消费品零售电商领域，包括综合电商、进口跨境电商、农村电商、社交电商、网红电商、社区电商、医药电商、生鲜电商、新零售、奢侈品电商、汽车电商、母婴电商、二手电商、导购电商、美妆电商、酒水电商、电商服务商</a:t>
            </a:r>
            <a:endParaRPr lang="zh-CN" altLang="en-US" sz="14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【专栏】：</a:t>
            </a:r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  <a:hlinkClick r:id="rId1"/>
              </a:rPr>
              <a:t>www.100ec.cn/expert--527.html 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【电话】：0571-88218286  【E-mail】：</a:t>
            </a:r>
            <a:r>
              <a:rPr lang="en-US" altLang="x-none" sz="1400" b="1" dirty="0">
                <a:solidFill>
                  <a:schemeClr val="tx1"/>
                </a:solidFill>
                <a:cs typeface="+mn-ea"/>
              </a:rPr>
              <a:t>B2C@NetSun.com</a:t>
            </a:r>
            <a:endParaRPr lang="en-US" altLang="x-none" sz="1400" b="1" dirty="0">
              <a:solidFill>
                <a:schemeClr val="tx1"/>
              </a:solidFill>
              <a:cs typeface="+mn-ea"/>
            </a:endParaRP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报告编委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r>
              <a:rPr lang="zh-CN" altLang="en-US" sz="1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网经社电子商务研究中心 网络零售部张勇</a:t>
            </a:r>
            <a:endParaRPr lang="zh-CN" altLang="en-US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en-US" altLang="x-none" sz="1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  <a:p>
            <a:pPr lvl="0"/>
            <a:endParaRPr lang="zh-CN" altLang="en-US" sz="1400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0"/>
            <a:endParaRPr lang="zh-CN" altLang="en-US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/>
            <a:r>
              <a:rPr lang="zh-CN" altLang="en-US" dirty="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　</a:t>
            </a:r>
            <a:endParaRPr lang="zh-CN" altLang="en-US" dirty="0">
              <a:solidFill>
                <a:srgbClr val="0020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0" y="1223645"/>
            <a:ext cx="2390775" cy="4401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perspectiveFront"/>
            <a:lightRig rig="threePt" dir="t"/>
          </a:scene3d>
        </p:spPr>
      </p:pic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402955" y="5720715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>
                <a:latin typeface="黑体" panose="02010609060101010101" charset="-122"/>
                <a:ea typeface="黑体" panose="02010609060101010101" charset="-122"/>
              </a:rPr>
              <a:t>扫描二维码联系分析师（备注姓名、公司、职位、目的）</a:t>
            </a:r>
            <a:endParaRPr lang="zh-CN" altLang="en-US" sz="14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432923" y="618049"/>
            <a:ext cx="2542171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en-US" altLang="zh-CN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24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联系我们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28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546272" y="1337398"/>
            <a:ext cx="6286500" cy="255333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携手并进</a:t>
            </a:r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2667" y="1337398"/>
            <a:ext cx="6286500" cy="255454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ctr" rotWithShape="0">
              <a:srgbClr val="000000">
                <a:alpha val="43000"/>
              </a:srgbClr>
            </a:outerShdw>
            <a:reflection stA="45000" endPos="19000" dist="50800" dir="5400000" sy="-100000" algn="bl" rotWithShape="0"/>
          </a:effectLst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000" b="1" dirty="0">
                <a:solidFill>
                  <a:schemeClr val="accent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精诚合作</a:t>
            </a:r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zh-CN" altLang="en-US" sz="8000" b="1" dirty="0">
              <a:solidFill>
                <a:schemeClr val="accent4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30" y="3637736"/>
            <a:ext cx="1874189" cy="18828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72330" y="5598795"/>
            <a:ext cx="264414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1600" b="1" dirty="0">
                <a:solidFill>
                  <a:srgbClr val="FFFF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扫描二维码</a:t>
            </a:r>
            <a:endParaRPr lang="zh-CN" altLang="en-US" sz="1600" b="1" dirty="0">
              <a:solidFill>
                <a:srgbClr val="FFFF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600" b="1" dirty="0">
                <a:solidFill>
                  <a:srgbClr val="FFFF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下载网经社产品服务资源书</a:t>
            </a:r>
            <a:endParaRPr lang="zh-CN" altLang="en-US" sz="1600" b="1" dirty="0">
              <a:solidFill>
                <a:srgbClr val="FFFF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2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p="http://schemas.openxmlformats.org/presentationml/2006/main">
  <p:tag name="KSO_WM_UNIT_TABLE_BEAUTIFY" val="{05156489-38c3-427f-a2cf-8779658cadac}"/>
</p:tagLst>
</file>

<file path=ppt/tags/tag4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5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6.xml><?xml version="1.0" encoding="utf-8"?>
<p:tagLst xmlns:p="http://schemas.openxmlformats.org/presentationml/2006/main">
  <p:tag name="KSO_WM_SLIDE_MODEL_TYPE" val="dynamicNum"/>
</p:tagLst>
</file>

<file path=ppt/tags/tag7.xml><?xml version="1.0" encoding="utf-8"?>
<p:tagLst xmlns:p="http://schemas.openxmlformats.org/presentationml/2006/main">
  <p:tag name="KSO_WM_SLIDE_MODEL_TYPE" val="dynamicNum"/>
</p:tagLst>
</file>

<file path=ppt/tags/tag8.xml><?xml version="1.0" encoding="utf-8"?>
<p:tagLst xmlns:p="http://schemas.openxmlformats.org/presentationml/2006/main">
  <p:tag name="KSO_WM_SLIDE_MODEL_TYPE" val="dynamicNum"/>
</p:tagLst>
</file>

<file path=ppt/tags/tag9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10.xml><?xml version="1.0" encoding="utf-8"?>
<p:tagLst xmlns:p="http://schemas.openxmlformats.org/presentationml/2006/main">
  <p:tag name="KSO_WM_SLIDE_MODEL_TYPE" val="dynamicNum"/>
</p:tagLst>
</file>

<file path=ppt/tags/tag11.xml><?xml version="1.0" encoding="utf-8"?>
<p:tagLst xmlns:p="http://schemas.openxmlformats.org/presentationml/2006/main">
  <p:tag name="KSO_WM_SLIDE_MODEL_TYPE" val="dynamicNum"/>
</p:tagLst>
</file>

<file path=ppt/tags/tag12.xml><?xml version="1.0" encoding="utf-8"?>
<p:tagLst xmlns:p="http://schemas.openxmlformats.org/presentationml/2006/main">
  <p:tag name="KSO_WM_SLIDE_MODEL_TYPE" val="dynamicNum"/>
</p:tagLst>
</file>

<file path=ppt/tags/tag13.xml><?xml version="1.0" encoding="utf-8"?>
<p:tagLst xmlns:p="http://schemas.openxmlformats.org/presentationml/2006/main">
  <p:tag name="KSO_WM_SLIDE_MODEL_TYPE" val="dynamicNum"/>
</p:tagLst>
</file>

<file path=ppt/tags/tag14.xml><?xml version="1.0" encoding="utf-8"?>
<p:tagLst xmlns:p="http://schemas.openxmlformats.org/presentationml/2006/main">
  <p:tag name="KSO_WM_SLIDE_MODEL_TYPE" val="dynamicNum"/>
</p:tagLst>
</file>

<file path=ppt/tags/tag15.xml><?xml version="1.0" encoding="utf-8"?>
<p:tagLst xmlns:p="http://schemas.openxmlformats.org/presentationml/2006/main">
  <p:tag name="KSO_WM_SLIDE_MODEL_TYPE" val="dynamicNum"/>
</p:tagLst>
</file>

<file path=ppt/tags/tag16.xml><?xml version="1.0" encoding="utf-8"?>
<p:tagLst xmlns:p="http://schemas.openxmlformats.org/presentationml/2006/main">
  <p:tag name="KSO_WM_SLIDE_MODEL_TYPE" val="dynamicNum"/>
</p:tagLst>
</file>

<file path=ppt/tags/tag17.xml><?xml version="1.0" encoding="utf-8"?>
<p:tagLst xmlns:p="http://schemas.openxmlformats.org/presentationml/2006/main">
  <p:tag name="KSO_WM_SLIDE_MODEL_TYPE" val="dynamicNum"/>
</p:tagLst>
</file>

<file path=ppt/tags/tag18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</p:tagLst>
</file>

<file path=ppt/tags/tag19.xml><?xml version="1.0" encoding="utf-8"?>
<p:tagLst xmlns:p="http://schemas.openxmlformats.org/presentationml/2006/main">
  <p:tag name="KSO_WM_SLIDE_MODEL_TYPE" val="dynamicNum"/>
</p:tagLst>
</file>

<file path=ppt/tags/tag20.xml><?xml version="1.0" encoding="utf-8"?>
<p:tagLst xmlns:p="http://schemas.openxmlformats.org/presentationml/2006/main">
  <p:tag name="KSO_WM_SLIDE_MODEL_TYPE" val="dynamicNum"/>
</p:tagLst>
</file>

<file path=ppt/tags/tag21.xml><?xml version="1.0" encoding="utf-8"?>
<p:tagLst xmlns:p="http://schemas.openxmlformats.org/presentationml/2006/main">
  <p:tag name="KSO_WM_SLIDE_MODEL_TYPE" val="dynamicNum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5444</Words>
  <Application>WPS 演示</Application>
  <PresentationFormat>自定义</PresentationFormat>
  <Paragraphs>718</Paragraphs>
  <Slides>31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4" baseType="lpstr">
      <vt:lpstr>Arial</vt:lpstr>
      <vt:lpstr>宋体</vt:lpstr>
      <vt:lpstr>Wingdings</vt:lpstr>
      <vt:lpstr>微软雅黑 Light</vt:lpstr>
      <vt:lpstr>黑体</vt:lpstr>
      <vt:lpstr>微软雅黑</vt:lpstr>
      <vt:lpstr>Calibri</vt:lpstr>
      <vt:lpstr>仿宋</vt:lpstr>
      <vt:lpstr>Times New Roman</vt:lpstr>
      <vt:lpstr>Arial Unicode MS</vt:lpstr>
      <vt:lpstr>方正兰亭粗黑简体</vt:lpstr>
      <vt:lpstr>Impact MT Std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946</cp:revision>
  <dcterms:created xsi:type="dcterms:W3CDTF">2017-08-03T09:01:00Z</dcterms:created>
  <dcterms:modified xsi:type="dcterms:W3CDTF">2022-01-26T05:18:16Z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KSORubyTemplateID">
    <vt:lpwstr>2</vt:lpwstr>
  </property>
  <property fmtid="{D5CDD505-2E9C-101B-9397-08002B2CF9AE}" pid="4" name="ICV">
    <vt:lpwstr>8E9040EEE03D4EB1BBC21DB2ADCC19BD</vt:lpwstr>
  </property>
</Properties>
</file>